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51"/>
  </p:notesMasterIdLst>
  <p:sldIdLst>
    <p:sldId id="256" r:id="rId2"/>
    <p:sldId id="257" r:id="rId3"/>
    <p:sldId id="271" r:id="rId4"/>
    <p:sldId id="268" r:id="rId5"/>
    <p:sldId id="288" r:id="rId6"/>
    <p:sldId id="277" r:id="rId7"/>
    <p:sldId id="301" r:id="rId8"/>
    <p:sldId id="283" r:id="rId9"/>
    <p:sldId id="279" r:id="rId10"/>
    <p:sldId id="302" r:id="rId11"/>
    <p:sldId id="303" r:id="rId12"/>
    <p:sldId id="304" r:id="rId13"/>
    <p:sldId id="307" r:id="rId14"/>
    <p:sldId id="305" r:id="rId15"/>
    <p:sldId id="306" r:id="rId16"/>
    <p:sldId id="308" r:id="rId17"/>
    <p:sldId id="312" r:id="rId18"/>
    <p:sldId id="259" r:id="rId19"/>
    <p:sldId id="310" r:id="rId20"/>
    <p:sldId id="311" r:id="rId21"/>
    <p:sldId id="296" r:id="rId22"/>
    <p:sldId id="297" r:id="rId23"/>
    <p:sldId id="298" r:id="rId24"/>
    <p:sldId id="313" r:id="rId25"/>
    <p:sldId id="261" r:id="rId26"/>
    <p:sldId id="295" r:id="rId27"/>
    <p:sldId id="300" r:id="rId28"/>
    <p:sldId id="314" r:id="rId29"/>
    <p:sldId id="315" r:id="rId30"/>
    <p:sldId id="293" r:id="rId31"/>
    <p:sldId id="316" r:id="rId32"/>
    <p:sldId id="317" r:id="rId33"/>
    <p:sldId id="318" r:id="rId34"/>
    <p:sldId id="319" r:id="rId35"/>
    <p:sldId id="332" r:id="rId36"/>
    <p:sldId id="320" r:id="rId37"/>
    <p:sldId id="321" r:id="rId38"/>
    <p:sldId id="322" r:id="rId39"/>
    <p:sldId id="323" r:id="rId40"/>
    <p:sldId id="324" r:id="rId41"/>
    <p:sldId id="326" r:id="rId42"/>
    <p:sldId id="327" r:id="rId43"/>
    <p:sldId id="328" r:id="rId44"/>
    <p:sldId id="325" r:id="rId45"/>
    <p:sldId id="329" r:id="rId46"/>
    <p:sldId id="266" r:id="rId47"/>
    <p:sldId id="331" r:id="rId48"/>
    <p:sldId id="330" r:id="rId49"/>
    <p:sldId id="26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20" autoAdjust="0"/>
    <p:restoredTop sz="94671" autoAdjust="0"/>
  </p:normalViewPr>
  <p:slideViewPr>
    <p:cSldViewPr snapToGrid="0" snapToObjects="1">
      <p:cViewPr>
        <p:scale>
          <a:sx n="75" d="100"/>
          <a:sy n="75" d="100"/>
        </p:scale>
        <p:origin x="-1256" y="-3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slide" Target="slides/slide49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Relationship Id="rId2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4" Type="http://schemas.openxmlformats.org/officeDocument/2006/relationships/image" Target="../media/image20.emf"/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5499-45E0-5246-BDD0-8A40EB41DEFE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5D285-5277-DC41-BCC9-E4C5F2BD52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893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D285-5277-DC41-BCC9-E4C5F2BD524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85D285-5277-DC41-BCC9-E4C5F2BD524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0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585694"/>
            <a:ext cx="7324727" cy="111610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850942"/>
            <a:ext cx="7324726" cy="483464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355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7924800" y="0"/>
            <a:ext cx="1219200" cy="6858000"/>
          </a:xfrm>
          <a:prstGeom prst="rect">
            <a:avLst/>
          </a:prstGeom>
          <a:solidFill>
            <a:schemeClr val="accent6">
              <a:alpha val="56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 userDrawn="1"/>
        </p:nvSpPr>
        <p:spPr>
          <a:xfrm>
            <a:off x="7924800" y="850900"/>
            <a:ext cx="1219200" cy="5478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Background</a:t>
            </a:r>
          </a:p>
          <a:p>
            <a:pPr algn="ct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Landscape</a:t>
            </a:r>
          </a:p>
          <a:p>
            <a:pPr algn="ct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Stage</a:t>
            </a:r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1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Stage 2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RMI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MCI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PDI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Testing</a:t>
            </a: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endParaRPr lang="en-US" sz="1400" baseline="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n-US" sz="1400" baseline="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Conclusion</a:t>
            </a:r>
            <a:endParaRPr lang="en-US" sz="14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4/30/14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mailto:johnsel@math.umd.edu" TargetMode="External"/><Relationship Id="rId3" Type="http://schemas.openxmlformats.org/officeDocument/2006/relationships/hyperlink" Target="mailto:bfagan@umd.edu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5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14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5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6.bin"/><Relationship Id="rId8" Type="http://schemas.openxmlformats.org/officeDocument/2006/relationships/image" Target="../media/image19.emf"/><Relationship Id="rId9" Type="http://schemas.openxmlformats.org/officeDocument/2006/relationships/oleObject" Target="../embeddings/oleObject7.bin"/><Relationship Id="rId10" Type="http://schemas.openxmlformats.org/officeDocument/2006/relationships/image" Target="../media/image20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e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e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emf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emf"/><Relationship Id="rId3" Type="http://schemas.openxmlformats.org/officeDocument/2006/relationships/image" Target="../media/image38.e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emf"/><Relationship Id="rId3" Type="http://schemas.openxmlformats.org/officeDocument/2006/relationships/image" Target="../media/image38.emf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emf"/><Relationship Id="rId3" Type="http://schemas.openxmlformats.org/officeDocument/2006/relationships/image" Target="../media/image38.e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R-project.org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153906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Agent Based Modeling of Herds and Spatial Metrics for Animal Movement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8948" y="4393239"/>
            <a:ext cx="4153634" cy="221378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Beth Johnson </a:t>
            </a:r>
          </a:p>
          <a:p>
            <a:r>
              <a:rPr lang="en-US" dirty="0" smtClean="0">
                <a:hlinkClick r:id="rId2"/>
              </a:rPr>
              <a:t>johnsel@math.umd.edu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Advisor:</a:t>
            </a:r>
          </a:p>
          <a:p>
            <a:r>
              <a:rPr lang="en-US" dirty="0" smtClean="0"/>
              <a:t>Dr. Bill Fagan</a:t>
            </a:r>
          </a:p>
          <a:p>
            <a:r>
              <a:rPr lang="en-US" dirty="0" smtClean="0"/>
              <a:t>Department of Biology</a:t>
            </a:r>
          </a:p>
          <a:p>
            <a:r>
              <a:rPr lang="en-US" dirty="0" smtClean="0">
                <a:hlinkClick r:id="rId3"/>
              </a:rPr>
              <a:t>bfagan@umd.edu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620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 - Validation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337561"/>
            <a:ext cx="7324726" cy="11908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 test agents with specific genes (weights) and landscapes, with particular attention to edges and corners</a:t>
            </a:r>
          </a:p>
          <a:p>
            <a:endParaRPr lang="en-US" dirty="0"/>
          </a:p>
        </p:txBody>
      </p:sp>
      <p:graphicFrame>
        <p:nvGraphicFramePr>
          <p:cNvPr id="233" name="Table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827421"/>
              </p:ext>
            </p:extLst>
          </p:nvPr>
        </p:nvGraphicFramePr>
        <p:xfrm>
          <a:off x="3969269" y="2366817"/>
          <a:ext cx="32766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17370"/>
                <a:gridCol w="1159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0.484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1318854" y="2366817"/>
            <a:ext cx="1776519" cy="1922832"/>
            <a:chOff x="4921389" y="758562"/>
            <a:chExt cx="2380489" cy="2576545"/>
          </a:xfrm>
        </p:grpSpPr>
        <p:grpSp>
          <p:nvGrpSpPr>
            <p:cNvPr id="76" name="Group 75"/>
            <p:cNvGrpSpPr/>
            <p:nvPr/>
          </p:nvGrpSpPr>
          <p:grpSpPr>
            <a:xfrm>
              <a:off x="4921389" y="758562"/>
              <a:ext cx="2380489" cy="2309547"/>
              <a:chOff x="901701" y="1601066"/>
              <a:chExt cx="3835410" cy="3721109"/>
            </a:xfrm>
          </p:grpSpPr>
          <p:grpSp>
            <p:nvGrpSpPr>
              <p:cNvPr id="77" name="Group 76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21" name="Rectangle 22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2" name="Rectangle 22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3" name="Rectangle 22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4" name="Rectangle 22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5" name="Rectangle 22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7" name="Rectangle 22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8" name="Rectangle 22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9" name="Rectangle 22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0" name="Rectangle 22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" name="Rectangle 23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" name="Rectangle 23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8" name="Group 77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209" name="Rectangle 20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0" name="Rectangle 20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1" name="Rectangle 21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2" name="Rectangle 21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3" name="Rectangle 21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4" name="Rectangle 21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5" name="Rectangle 21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6" name="Rectangle 21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7" name="Rectangle 21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8" name="Rectangle 21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19" name="Rectangle 21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0" name="Rectangle 21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9" name="Group 78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1" name="Rectangle 20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2" name="Rectangle 20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3" name="Rectangle 20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7" name="Rectangle 20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8" name="Rectangle 20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0" name="Group 79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85" name="Rectangle 18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6" name="Rectangle 18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7" name="Rectangle 18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8" name="Rectangle 18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9" name="Rectangle 18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0" name="Rectangle 18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1" name="Rectangle 19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2" name="Rectangle 19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6" name="Rectangle 19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1" name="Group 8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73" name="Rectangle 17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7" name="Rectangle 17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8" name="Rectangle 17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9" name="Rectangle 17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0" name="Rectangle 17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1" name="Rectangle 18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2" name="Rectangle 18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3" name="Rectangle 18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84" name="Rectangle 18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2" name="Group 8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61" name="Rectangle 16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5" name="Rectangle 16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3" name="Group 82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9" name="Rectangle 14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3" name="Rectangle 15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4" name="Group 83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37" name="Rectangle 1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1" name="Rectangle 1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5" name="Group 84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25" name="Rectangle 1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9" name="Rectangle 1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6" name="Group 85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1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7" name="Group 8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01" name="Rectangle 10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5" name="Rectangle 10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9" name="Rectangle 8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" name="Rectangle 9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244" name="Group 243"/>
            <p:cNvGrpSpPr/>
            <p:nvPr/>
          </p:nvGrpSpPr>
          <p:grpSpPr>
            <a:xfrm>
              <a:off x="6720682" y="2473327"/>
              <a:ext cx="581196" cy="580211"/>
              <a:chOff x="4913278" y="3983279"/>
              <a:chExt cx="832788" cy="831376"/>
            </a:xfrm>
          </p:grpSpPr>
          <p:sp>
            <p:nvSpPr>
              <p:cNvPr id="245" name="Rectangle 244"/>
              <p:cNvSpPr>
                <a:spLocks noChangeAspect="1"/>
              </p:cNvSpPr>
              <p:nvPr/>
            </p:nvSpPr>
            <p:spPr>
              <a:xfrm>
                <a:off x="4914978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6" name="Rectangle 245"/>
              <p:cNvSpPr>
                <a:spLocks noChangeAspect="1"/>
              </p:cNvSpPr>
              <p:nvPr/>
            </p:nvSpPr>
            <p:spPr>
              <a:xfrm>
                <a:off x="5192600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7" name="Rectangle 246"/>
              <p:cNvSpPr>
                <a:spLocks noChangeAspect="1"/>
              </p:cNvSpPr>
              <p:nvPr/>
            </p:nvSpPr>
            <p:spPr>
              <a:xfrm>
                <a:off x="5470222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8" name="Rectangle 247"/>
              <p:cNvSpPr>
                <a:spLocks noChangeAspect="1"/>
              </p:cNvSpPr>
              <p:nvPr/>
            </p:nvSpPr>
            <p:spPr>
              <a:xfrm>
                <a:off x="4914978" y="426013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9" name="Rectangle 248"/>
              <p:cNvSpPr>
                <a:spLocks noChangeAspect="1"/>
              </p:cNvSpPr>
              <p:nvPr/>
            </p:nvSpPr>
            <p:spPr>
              <a:xfrm>
                <a:off x="5470222" y="426013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>
                <a:spLocks noChangeAspect="1"/>
              </p:cNvSpPr>
              <p:nvPr/>
            </p:nvSpPr>
            <p:spPr>
              <a:xfrm>
                <a:off x="4913278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Rectangle 250"/>
              <p:cNvSpPr>
                <a:spLocks noChangeAspect="1"/>
              </p:cNvSpPr>
              <p:nvPr/>
            </p:nvSpPr>
            <p:spPr>
              <a:xfrm>
                <a:off x="5190900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>
                <a:spLocks noChangeAspect="1"/>
              </p:cNvSpPr>
              <p:nvPr/>
            </p:nvSpPr>
            <p:spPr>
              <a:xfrm>
                <a:off x="5468522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253" name="Straight Arrow Connector 252"/>
            <p:cNvCxnSpPr/>
            <p:nvPr/>
          </p:nvCxnSpPr>
          <p:spPr>
            <a:xfrm flipH="1" flipV="1">
              <a:off x="7018646" y="2938399"/>
              <a:ext cx="0" cy="396708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</p:grpSp>
      <p:pic>
        <p:nvPicPr>
          <p:cNvPr id="254" name="Picture 253" descr="TestCase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1" r="14285" b="3592"/>
          <a:stretch/>
        </p:blipFill>
        <p:spPr>
          <a:xfrm>
            <a:off x="3708399" y="4289649"/>
            <a:ext cx="3798341" cy="2568351"/>
          </a:xfrm>
          <a:prstGeom prst="rect">
            <a:avLst/>
          </a:prstGeom>
        </p:spPr>
      </p:pic>
      <p:sp>
        <p:nvSpPr>
          <p:cNvPr id="234" name="Content Placeholder 2"/>
          <p:cNvSpPr txBox="1">
            <a:spLocks/>
          </p:cNvSpPr>
          <p:nvPr/>
        </p:nvSpPr>
        <p:spPr>
          <a:xfrm>
            <a:off x="406399" y="4737100"/>
            <a:ext cx="3568700" cy="19430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Let agent choose direction 5000 times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/>
              <a:t>C</a:t>
            </a:r>
            <a:r>
              <a:rPr lang="en-US" sz="2000" dirty="0" smtClean="0"/>
              <a:t>reate histogram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n-US" sz="2000" dirty="0" smtClean="0"/>
              <a:t>Compare with known allowed directions</a:t>
            </a:r>
          </a:p>
          <a:p>
            <a:pPr marL="0" indent="0">
              <a:buFont typeface="Wingdings" pitchFamily="2" charset="2"/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5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Reproduction - Validation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1"/>
            <a:ext cx="7324726" cy="11908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Set crossover and mutation probability to zero – graph of efficiency vs. generation should have a sharp increase and then flatten after a few generations</a:t>
            </a:r>
          </a:p>
          <a:p>
            <a:endParaRPr lang="en-US" dirty="0"/>
          </a:p>
        </p:txBody>
      </p:sp>
      <p:pic>
        <p:nvPicPr>
          <p:cNvPr id="235" name="Picture 23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74" y="2732006"/>
            <a:ext cx="5029200" cy="37719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32000" y="6370039"/>
            <a:ext cx="1930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Generation</a:t>
            </a:r>
            <a:endParaRPr lang="en-US" sz="1600" dirty="0"/>
          </a:p>
        </p:txBody>
      </p:sp>
      <p:sp>
        <p:nvSpPr>
          <p:cNvPr id="236" name="TextBox 235"/>
          <p:cNvSpPr txBox="1"/>
          <p:nvPr/>
        </p:nvSpPr>
        <p:spPr>
          <a:xfrm rot="16200000">
            <a:off x="-1672180" y="4327279"/>
            <a:ext cx="440893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Average Resources Encountered </a:t>
            </a:r>
          </a:p>
          <a:p>
            <a:pPr algn="ctr"/>
            <a:r>
              <a:rPr lang="en-US" sz="1600" dirty="0" smtClean="0"/>
              <a:t>Per Times Step</a:t>
            </a:r>
            <a:endParaRPr lang="en-US" sz="1600" dirty="0"/>
          </a:p>
        </p:txBody>
      </p:sp>
      <p:sp>
        <p:nvSpPr>
          <p:cNvPr id="237" name="TextBox 236"/>
          <p:cNvSpPr txBox="1"/>
          <p:nvPr/>
        </p:nvSpPr>
        <p:spPr>
          <a:xfrm>
            <a:off x="5409138" y="3105010"/>
            <a:ext cx="2157941" cy="2800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Patch Size: 4x4</a:t>
            </a:r>
          </a:p>
          <a:p>
            <a:pPr algn="ctr"/>
            <a:r>
              <a:rPr lang="en-US" sz="1600" dirty="0" smtClean="0"/>
              <a:t>Predictability: 50%</a:t>
            </a:r>
          </a:p>
          <a:p>
            <a:pPr algn="ctr"/>
            <a:r>
              <a:rPr lang="en-US" sz="1600" dirty="0" smtClean="0"/>
              <a:t>Generations: 300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Green:</a:t>
            </a:r>
            <a:endParaRPr lang="en-US" sz="1600" dirty="0"/>
          </a:p>
          <a:p>
            <a:pPr algn="ctr"/>
            <a:r>
              <a:rPr lang="en-US" sz="1600" dirty="0" smtClean="0"/>
              <a:t>Mutation: 0%</a:t>
            </a:r>
          </a:p>
          <a:p>
            <a:pPr algn="ctr"/>
            <a:r>
              <a:rPr lang="en-US" sz="1600" dirty="0" smtClean="0"/>
              <a:t>Crossover 0%</a:t>
            </a:r>
          </a:p>
          <a:p>
            <a:pPr algn="ctr"/>
            <a:endParaRPr lang="en-US" sz="1600" dirty="0" smtClean="0"/>
          </a:p>
          <a:p>
            <a:pPr algn="ctr"/>
            <a:r>
              <a:rPr lang="en-US" sz="1600" dirty="0" smtClean="0"/>
              <a:t>Blue:</a:t>
            </a:r>
            <a:endParaRPr lang="en-US" sz="1600" dirty="0"/>
          </a:p>
          <a:p>
            <a:pPr algn="ctr"/>
            <a:r>
              <a:rPr lang="en-US" sz="1600" dirty="0" smtClean="0"/>
              <a:t>Mutation: 2% Crossover: 20%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673907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1 - Validation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1"/>
            <a:ext cx="7324726" cy="11908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Compare overall trends (10 runs of each landscape) to results from Mueller et al. (100 runs of each landscape)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" y="6304002"/>
            <a:ext cx="4470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Mueller, Thomas, William F. Fagan, and Volker Grimm. "Integrating individual search and navigation behaviors in mechanistic movement </a:t>
            </a:r>
            <a:r>
              <a:rPr lang="en-US" sz="1000" dirty="0" err="1"/>
              <a:t>models."</a:t>
            </a:r>
            <a:r>
              <a:rPr lang="en-US" sz="1000" i="1" dirty="0" err="1"/>
              <a:t>Theoretical</a:t>
            </a:r>
            <a:r>
              <a:rPr lang="en-US" sz="1000" i="1" dirty="0"/>
              <a:t> Ecology</a:t>
            </a:r>
            <a:r>
              <a:rPr lang="en-US" sz="1000" dirty="0"/>
              <a:t> 4.3 (2011): 341-355.</a:t>
            </a: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83" r="6837"/>
          <a:stretch/>
        </p:blipFill>
        <p:spPr bwMode="auto">
          <a:xfrm>
            <a:off x="3885141" y="2461069"/>
            <a:ext cx="3989917" cy="343239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35" y="2424220"/>
            <a:ext cx="3871214" cy="3740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95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1 -  Timing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0"/>
            <a:ext cx="7324726" cy="4800559"/>
          </a:xfrm>
        </p:spPr>
        <p:txBody>
          <a:bodyPr>
            <a:normAutofit/>
          </a:bodyPr>
          <a:lstStyle/>
          <a:p>
            <a:r>
              <a:rPr lang="en-US" dirty="0" smtClean="0"/>
              <a:t>Originally, all of Stage 1 was implemented in R, but the average time per generation (~16 seconds) was too slow to be feasible for the 10x1,000x20 = 200,000 generations to create plot on previous slide</a:t>
            </a:r>
          </a:p>
          <a:p>
            <a:r>
              <a:rPr lang="en-US" dirty="0" smtClean="0"/>
              <a:t>Stage 1 was then implemented in MATLAB, with an average time per generation of ~2 seconds, allowing 10 runs of each landscape for 1000 generations in about 4.6 days </a:t>
            </a:r>
          </a:p>
          <a:p>
            <a:r>
              <a:rPr lang="en-US" dirty="0" smtClean="0"/>
              <a:t>Time is highly dependent on number of agents (240 in all simulations)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825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7628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2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0"/>
            <a:ext cx="7324726" cy="4648159"/>
          </a:xfrm>
        </p:spPr>
        <p:txBody>
          <a:bodyPr>
            <a:normAutofit/>
          </a:bodyPr>
          <a:lstStyle/>
          <a:p>
            <a:r>
              <a:rPr lang="en-US" dirty="0" smtClean="0"/>
              <a:t>Keep agent with max resources and save landscape after 1000 generations</a:t>
            </a:r>
          </a:p>
          <a:p>
            <a:r>
              <a:rPr lang="en-US" dirty="0" smtClean="0"/>
              <a:t>Create 24 perfect copies of agent and generate landscape according to predictability + patch size (initial resource count in each cell is 24)</a:t>
            </a:r>
          </a:p>
          <a:p>
            <a:r>
              <a:rPr lang="en-US" dirty="0" smtClean="0"/>
              <a:t>Agent movement rules are same as Stage 1, with the exception that agents cannot occupy the same cell</a:t>
            </a:r>
          </a:p>
          <a:p>
            <a:r>
              <a:rPr lang="en-US" dirty="0" smtClean="0"/>
              <a:t>Update each agent at a particular time step in a random order</a:t>
            </a:r>
          </a:p>
          <a:p>
            <a:pPr marL="457200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339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2 - Validation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7628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2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0"/>
            <a:ext cx="7324726" cy="4648159"/>
          </a:xfrm>
        </p:spPr>
        <p:txBody>
          <a:bodyPr>
            <a:normAutofit/>
          </a:bodyPr>
          <a:lstStyle/>
          <a:p>
            <a:r>
              <a:rPr lang="en-US" dirty="0" smtClean="0"/>
              <a:t>Only large change from Stage 1 is new movement rule – create more test cases focusing on when other agents occupy surrounding cells</a:t>
            </a:r>
          </a:p>
          <a:p>
            <a:pPr marL="2286000" lvl="8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grpSp>
        <p:nvGrpSpPr>
          <p:cNvPr id="183" name="Group 182"/>
          <p:cNvGrpSpPr/>
          <p:nvPr/>
        </p:nvGrpSpPr>
        <p:grpSpPr>
          <a:xfrm>
            <a:off x="4594916" y="2762880"/>
            <a:ext cx="3117679" cy="2883672"/>
            <a:chOff x="184916" y="3037300"/>
            <a:chExt cx="3353548" cy="3277859"/>
          </a:xfrm>
        </p:grpSpPr>
        <p:grpSp>
          <p:nvGrpSpPr>
            <p:cNvPr id="8" name="Group 7"/>
            <p:cNvGrpSpPr/>
            <p:nvPr/>
          </p:nvGrpSpPr>
          <p:grpSpPr>
            <a:xfrm>
              <a:off x="184916" y="3290392"/>
              <a:ext cx="3117679" cy="3024767"/>
              <a:chOff x="901701" y="1601066"/>
              <a:chExt cx="3835410" cy="3721109"/>
            </a:xfrm>
          </p:grpSpPr>
          <p:grpSp>
            <p:nvGrpSpPr>
              <p:cNvPr id="19" name="Group 18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65" name="Rectangle 16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6" name="Rectangle 16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7" name="Rectangle 16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8" name="Rectangle 16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9" name="Rectangle 16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0" name="Rectangle 16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1" name="Rectangle 17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2" name="Rectangle 17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3" name="Rectangle 17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4" name="Rectangle 17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5" name="Rectangle 17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76" name="Rectangle 17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0" name="Group 19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53" name="Rectangle 15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4" name="Rectangle 15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5" name="Rectangle 15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6" name="Rectangle 15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7" name="Rectangle 15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8" name="Rectangle 15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9" name="Rectangle 15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0" name="Rectangle 15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1" name="Rectangle 16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2" name="Rectangle 16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3" name="Rectangle 16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64" name="Rectangle 16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" name="Group 20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41" name="Rectangle 14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2" name="Rectangle 14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3" name="Rectangle 14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4" name="Rectangle 14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5" name="Rectangle 14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6" name="Rectangle 14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7" name="Rectangle 14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8" name="Rectangle 14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9" name="Rectangle 14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0" name="Rectangle 14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1" name="Rectangle 15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2" name="Rectangle 15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2" name="Group 21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29" name="Rectangle 12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0" name="Rectangle 12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1" name="Rectangle 13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2" name="Rectangle 13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3" name="Rectangle 13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4" name="Rectangle 13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5" name="Rectangle 13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6" name="Rectangle 13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7" name="Rectangle 13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Rectangle 13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9" name="Rectangle 13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40" name="Rectangle 13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17" name="Rectangle 11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8" name="Rectangle 11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9" name="Rectangle 11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0" name="Rectangle 11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1" name="Rectangle 12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2" name="Rectangle 12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3" name="Rectangle 12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4" name="Rectangle 12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5" name="Rectangle 12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6" name="Rectangle 12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7" name="Rectangle 12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28" name="Rectangle 12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" name="Group 23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105" name="Rectangle 10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6" name="Rectangle 10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3" name="Rectangle 11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11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11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5" name="Group 24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93" name="Rectangle 9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" name="Rectangle 9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" name="Rectangle 9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" name="Rectangle 9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7" name="Rectangle 9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8" name="Rectangle 9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9" name="Rectangle 9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0" name="Rectangle 9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1" name="Rectangle 10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3" name="Rectangle 10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4" name="Rectangle 10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6" name="Group 25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4" name="Rectangle 8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8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8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0" name="Rectangle 8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1" name="Rectangle 9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2" name="Rectangle 9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7" name="Group 26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7" name="Rectangle 6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" name="Rectangle 6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Rectangle 6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" name="Rectangle 7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Rectangle 7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8" name="Group 27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7" name="Rectangle 5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" name="Rectangle 6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9" name="Group 28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" name="Rectangle 4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" name="Rectangle 4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" name="Rectangle 4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1" name="Rectangle 5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2" name="Rectangle 5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Rectangle 5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0" name="Group 29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31" name="Rectangle 3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2" name="Rectangle 3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Rectangle 4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Rectangle 4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grpSp>
          <p:nvGrpSpPr>
            <p:cNvPr id="9" name="Group 8"/>
            <p:cNvGrpSpPr/>
            <p:nvPr/>
          </p:nvGrpSpPr>
          <p:grpSpPr>
            <a:xfrm>
              <a:off x="2777283" y="3037300"/>
              <a:ext cx="761181" cy="759891"/>
              <a:chOff x="4913278" y="3983279"/>
              <a:chExt cx="832788" cy="831376"/>
            </a:xfrm>
          </p:grpSpPr>
          <p:sp>
            <p:nvSpPr>
              <p:cNvPr id="11" name="Rectangle 10"/>
              <p:cNvSpPr>
                <a:spLocks noChangeAspect="1"/>
              </p:cNvSpPr>
              <p:nvPr/>
            </p:nvSpPr>
            <p:spPr>
              <a:xfrm>
                <a:off x="4914978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>
              <a:xfrm>
                <a:off x="5192600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>
              <a:xfrm>
                <a:off x="5470222" y="398327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>
              <a:xfrm>
                <a:off x="4914978" y="426013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>
              <a:xfrm>
                <a:off x="5470222" y="4260139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/>
              <p:cNvSpPr>
                <a:spLocks noChangeAspect="1"/>
              </p:cNvSpPr>
              <p:nvPr/>
            </p:nvSpPr>
            <p:spPr>
              <a:xfrm>
                <a:off x="4913278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/>
              <p:cNvSpPr>
                <a:spLocks noChangeAspect="1"/>
              </p:cNvSpPr>
              <p:nvPr/>
            </p:nvSpPr>
            <p:spPr>
              <a:xfrm>
                <a:off x="5190900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/>
              <p:cNvSpPr>
                <a:spLocks noChangeAspect="1"/>
              </p:cNvSpPr>
              <p:nvPr/>
            </p:nvSpPr>
            <p:spPr>
              <a:xfrm>
                <a:off x="5468522" y="4540335"/>
                <a:ext cx="275844" cy="274320"/>
              </a:xfrm>
              <a:prstGeom prst="rect">
                <a:avLst/>
              </a:prstGeom>
              <a:solidFill>
                <a:schemeClr val="accent3">
                  <a:alpha val="42000"/>
                </a:schemeClr>
              </a:solidFill>
              <a:ln>
                <a:noFill/>
              </a:ln>
            </p:spPr>
            <p:style>
              <a:lnRef idx="3">
                <a:schemeClr val="lt1"/>
              </a:lnRef>
              <a:fillRef idx="1">
                <a:schemeClr val="accent1"/>
              </a:fillRef>
              <a:effectRef idx="1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0" name="Straight Arrow Connector 9"/>
            <p:cNvCxnSpPr/>
            <p:nvPr/>
          </p:nvCxnSpPr>
          <p:spPr>
            <a:xfrm flipV="1">
              <a:off x="3149549" y="3602743"/>
              <a:ext cx="17200" cy="1080289"/>
            </a:xfrm>
            <a:prstGeom prst="straightConnector1">
              <a:avLst/>
            </a:prstGeom>
            <a:ln w="38100" cmpd="sng">
              <a:solidFill>
                <a:schemeClr val="accent3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82" name="TextBox 181"/>
            <p:cNvSpPr txBox="1"/>
            <p:nvPr/>
          </p:nvSpPr>
          <p:spPr>
            <a:xfrm>
              <a:off x="2766210" y="3182462"/>
              <a:ext cx="33125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</p:grpSp>
      <p:pic>
        <p:nvPicPr>
          <p:cNvPr id="179" name="Picture 17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3" y="3070657"/>
            <a:ext cx="4292458" cy="3575668"/>
          </a:xfrm>
          <a:prstGeom prst="rect">
            <a:avLst/>
          </a:prstGeom>
        </p:spPr>
      </p:pic>
      <p:sp>
        <p:nvSpPr>
          <p:cNvPr id="184" name="Rectangle 183"/>
          <p:cNvSpPr/>
          <p:nvPr/>
        </p:nvSpPr>
        <p:spPr>
          <a:xfrm>
            <a:off x="4435995" y="4888250"/>
            <a:ext cx="3275156" cy="14833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59131"/>
              </p:ext>
            </p:extLst>
          </p:nvPr>
        </p:nvGraphicFramePr>
        <p:xfrm>
          <a:off x="4435995" y="4888250"/>
          <a:ext cx="3276600" cy="148336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117370"/>
                <a:gridCol w="115923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Value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</a:t>
                      </a:r>
                      <a:r>
                        <a:rPr lang="en-US" b="1" baseline="0" dirty="0" smtClean="0"/>
                        <a:t> Node 4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0.267</a:t>
                      </a: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Output Node</a:t>
                      </a:r>
                      <a:r>
                        <a:rPr lang="en-US" b="1" baseline="0" dirty="0" smtClean="0"/>
                        <a:t>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0.484</a:t>
                      </a:r>
                      <a:endParaRPr lang="en-US" sz="1800" b="1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Output Node 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Rockwell"/>
                          <a:cs typeface="Rockwell"/>
                        </a:rPr>
                        <a:t>0.055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Rockwell"/>
                        <a:cs typeface="Rockwell"/>
                      </a:endParaRPr>
                    </a:p>
                  </a:txBody>
                  <a:tcPr marL="12700" marR="12700" marT="1270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96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– Data Generated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7628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2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0"/>
            <a:ext cx="7324726" cy="4648159"/>
          </a:xfrm>
        </p:spPr>
        <p:txBody>
          <a:bodyPr>
            <a:normAutofit/>
          </a:bodyPr>
          <a:lstStyle/>
          <a:p>
            <a:r>
              <a:rPr lang="en-US" dirty="0" smtClean="0"/>
              <a:t>From Stage 2, 80 sets of simulated relocation data were generated - 20 landscapes, 4 data sets per landscape:</a:t>
            </a:r>
          </a:p>
          <a:p>
            <a:pPr lvl="1"/>
            <a:r>
              <a:rPr lang="en-US" dirty="0" smtClean="0"/>
              <a:t>Full data set: 24 agents, 150 (</a:t>
            </a:r>
            <a:r>
              <a:rPr lang="en-US" dirty="0" err="1" smtClean="0"/>
              <a:t>x,y</a:t>
            </a:r>
            <a:r>
              <a:rPr lang="en-US" dirty="0" smtClean="0"/>
              <a:t>) locations</a:t>
            </a:r>
          </a:p>
          <a:p>
            <a:pPr lvl="1"/>
            <a:r>
              <a:rPr lang="en-US" dirty="0" smtClean="0"/>
              <a:t>Half data set: 24 agents, 75 (</a:t>
            </a:r>
            <a:r>
              <a:rPr lang="en-US" dirty="0" err="1" smtClean="0"/>
              <a:t>x,y</a:t>
            </a:r>
            <a:r>
              <a:rPr lang="en-US" dirty="0" smtClean="0"/>
              <a:t>) locations, created by taking every other point from full data set</a:t>
            </a:r>
          </a:p>
          <a:p>
            <a:pPr lvl="1"/>
            <a:r>
              <a:rPr lang="en-US" dirty="0" smtClean="0"/>
              <a:t>Fifth data set: 24 agents, 30 (</a:t>
            </a:r>
            <a:r>
              <a:rPr lang="en-US" dirty="0" err="1" smtClean="0"/>
              <a:t>x,y</a:t>
            </a:r>
            <a:r>
              <a:rPr lang="en-US" dirty="0" smtClean="0"/>
              <a:t>) locations, created by taking every 5</a:t>
            </a:r>
            <a:r>
              <a:rPr lang="en-US" baseline="30000" dirty="0" smtClean="0"/>
              <a:t>th</a:t>
            </a:r>
            <a:r>
              <a:rPr lang="en-US" dirty="0" smtClean="0"/>
              <a:t> data point from full data set</a:t>
            </a:r>
          </a:p>
          <a:p>
            <a:pPr lvl="1"/>
            <a:r>
              <a:rPr lang="en-US" dirty="0" smtClean="0"/>
              <a:t>Tenth data set: 24 agents, 15 (</a:t>
            </a:r>
            <a:r>
              <a:rPr lang="en-US" dirty="0" err="1" smtClean="0"/>
              <a:t>x,y</a:t>
            </a:r>
            <a:r>
              <a:rPr lang="en-US" dirty="0" smtClean="0"/>
              <a:t>) locations, created by taking every 10</a:t>
            </a:r>
            <a:r>
              <a:rPr lang="en-US" baseline="30000" dirty="0" smtClean="0"/>
              <a:t>th</a:t>
            </a:r>
            <a:r>
              <a:rPr lang="en-US" dirty="0" smtClean="0"/>
              <a:t> data point from full data set</a:t>
            </a:r>
          </a:p>
          <a:p>
            <a:r>
              <a:rPr lang="en-US" dirty="0" smtClean="0"/>
              <a:t>All data sets exported to .</a:t>
            </a:r>
            <a:r>
              <a:rPr lang="en-US" dirty="0" err="1" smtClean="0"/>
              <a:t>csv</a:t>
            </a:r>
            <a:r>
              <a:rPr lang="en-US" dirty="0" smtClean="0"/>
              <a:t> file with ID #, x, y</a:t>
            </a:r>
          </a:p>
          <a:p>
            <a:pPr lvl="1"/>
            <a:endParaRPr lang="en-US" dirty="0" smtClean="0"/>
          </a:p>
          <a:p>
            <a:pPr marL="2286000" lvl="8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757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2 – Data Generated 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7886700" y="2762880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2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75" name="Content Placeholder 2"/>
          <p:cNvSpPr>
            <a:spLocks noGrp="1"/>
          </p:cNvSpPr>
          <p:nvPr>
            <p:ph idx="1"/>
          </p:nvPr>
        </p:nvSpPr>
        <p:spPr>
          <a:xfrm>
            <a:off x="482600" y="1498640"/>
            <a:ext cx="7324726" cy="4648159"/>
          </a:xfrm>
        </p:spPr>
        <p:txBody>
          <a:bodyPr>
            <a:normAutofit/>
          </a:bodyPr>
          <a:lstStyle/>
          <a:p>
            <a:pPr lvl="1"/>
            <a:endParaRPr lang="en-US" dirty="0" smtClean="0"/>
          </a:p>
          <a:p>
            <a:pPr marL="2286000" lvl="8" indent="-4572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4" y="1597382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1597382"/>
            <a:ext cx="2743200" cy="205740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867" y="4054502"/>
            <a:ext cx="2743200" cy="2057400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04" y="4089399"/>
            <a:ext cx="2743200" cy="205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54037" y="3501122"/>
            <a:ext cx="30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Patch: 8x8 Predict: 100%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54037" y="5993371"/>
            <a:ext cx="30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Patch: 4x4 Predict: 0%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16400" y="3501122"/>
            <a:ext cx="30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Patch: 4x4 Predict: 100%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16400" y="5993371"/>
            <a:ext cx="301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Patch: 4x4 Predict: 100%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592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4345686" y="1801746"/>
            <a:ext cx="3086100" cy="4229100"/>
          </a:xfrm>
          <a:custGeom>
            <a:avLst/>
            <a:gdLst>
              <a:gd name="connsiteX0" fmla="*/ 0 w 3086100"/>
              <a:gd name="connsiteY0" fmla="*/ 355600 h 4229100"/>
              <a:gd name="connsiteX1" fmla="*/ 990600 w 3086100"/>
              <a:gd name="connsiteY1" fmla="*/ 0 h 4229100"/>
              <a:gd name="connsiteX2" fmla="*/ 2286000 w 3086100"/>
              <a:gd name="connsiteY2" fmla="*/ 330200 h 4229100"/>
              <a:gd name="connsiteX3" fmla="*/ 3086100 w 3086100"/>
              <a:gd name="connsiteY3" fmla="*/ 1574800 h 4229100"/>
              <a:gd name="connsiteX4" fmla="*/ 2273300 w 3086100"/>
              <a:gd name="connsiteY4" fmla="*/ 4229100 h 4229100"/>
              <a:gd name="connsiteX5" fmla="*/ 800100 w 3086100"/>
              <a:gd name="connsiteY5" fmla="*/ 4229100 h 4229100"/>
              <a:gd name="connsiteX6" fmla="*/ 266700 w 3086100"/>
              <a:gd name="connsiteY6" fmla="*/ 3200400 h 4229100"/>
              <a:gd name="connsiteX7" fmla="*/ 0 w 3086100"/>
              <a:gd name="connsiteY7" fmla="*/ 355600 h 422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86100" h="4229100">
                <a:moveTo>
                  <a:pt x="0" y="355600"/>
                </a:moveTo>
                <a:lnTo>
                  <a:pt x="990600" y="0"/>
                </a:lnTo>
                <a:lnTo>
                  <a:pt x="2286000" y="330200"/>
                </a:lnTo>
                <a:lnTo>
                  <a:pt x="3086100" y="1574800"/>
                </a:lnTo>
                <a:lnTo>
                  <a:pt x="2273300" y="4229100"/>
                </a:lnTo>
                <a:lnTo>
                  <a:pt x="800100" y="4229100"/>
                </a:lnTo>
                <a:lnTo>
                  <a:pt x="266700" y="3200400"/>
                </a:lnTo>
                <a:lnTo>
                  <a:pt x="0" y="355600"/>
                </a:lnTo>
                <a:close/>
              </a:path>
            </a:pathLst>
          </a:custGeom>
          <a:solidFill>
            <a:schemeClr val="bg1">
              <a:lumMod val="75000"/>
              <a:alpha val="5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4940300" y="3327400"/>
            <a:ext cx="1739900" cy="2717800"/>
          </a:xfrm>
          <a:custGeom>
            <a:avLst/>
            <a:gdLst>
              <a:gd name="connsiteX0" fmla="*/ 0 w 1739900"/>
              <a:gd name="connsiteY0" fmla="*/ 0 h 2717800"/>
              <a:gd name="connsiteX1" fmla="*/ 1739900 w 1739900"/>
              <a:gd name="connsiteY1" fmla="*/ 1447800 h 2717800"/>
              <a:gd name="connsiteX2" fmla="*/ 1701800 w 1739900"/>
              <a:gd name="connsiteY2" fmla="*/ 2705100 h 2717800"/>
              <a:gd name="connsiteX3" fmla="*/ 203200 w 1739900"/>
              <a:gd name="connsiteY3" fmla="*/ 2717800 h 2717800"/>
              <a:gd name="connsiteX4" fmla="*/ 0 w 1739900"/>
              <a:gd name="connsiteY4" fmla="*/ 0 h 2717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39900" h="2717800">
                <a:moveTo>
                  <a:pt x="0" y="0"/>
                </a:moveTo>
                <a:lnTo>
                  <a:pt x="1739900" y="1447800"/>
                </a:lnTo>
                <a:lnTo>
                  <a:pt x="1701800" y="2705100"/>
                </a:lnTo>
                <a:lnTo>
                  <a:pt x="203200" y="27178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635500" y="1828800"/>
            <a:ext cx="977900" cy="3213100"/>
          </a:xfrm>
          <a:custGeom>
            <a:avLst/>
            <a:gdLst>
              <a:gd name="connsiteX0" fmla="*/ 711200 w 977900"/>
              <a:gd name="connsiteY0" fmla="*/ 0 h 3213100"/>
              <a:gd name="connsiteX1" fmla="*/ 977900 w 977900"/>
              <a:gd name="connsiteY1" fmla="*/ 1181100 h 3213100"/>
              <a:gd name="connsiteX2" fmla="*/ 889000 w 977900"/>
              <a:gd name="connsiteY2" fmla="*/ 1879600 h 3213100"/>
              <a:gd name="connsiteX3" fmla="*/ 0 w 977900"/>
              <a:gd name="connsiteY3" fmla="*/ 3213100 h 3213100"/>
              <a:gd name="connsiteX4" fmla="*/ 711200 w 977900"/>
              <a:gd name="connsiteY4" fmla="*/ 0 h 321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7900" h="3213100">
                <a:moveTo>
                  <a:pt x="711200" y="0"/>
                </a:moveTo>
                <a:lnTo>
                  <a:pt x="977900" y="1181100"/>
                </a:lnTo>
                <a:lnTo>
                  <a:pt x="889000" y="1879600"/>
                </a:lnTo>
                <a:lnTo>
                  <a:pt x="0" y="3213100"/>
                </a:lnTo>
                <a:lnTo>
                  <a:pt x="711200" y="0"/>
                </a:lnTo>
                <a:close/>
              </a:path>
            </a:pathLst>
          </a:custGeom>
          <a:solidFill>
            <a:schemeClr val="accent6">
              <a:alpha val="51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Realized Mobility Index</a:t>
            </a:r>
            <a:endParaRPr lang="en-US" dirty="0"/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0180736"/>
              </p:ext>
            </p:extLst>
          </p:nvPr>
        </p:nvGraphicFramePr>
        <p:xfrm>
          <a:off x="617006" y="5143210"/>
          <a:ext cx="30289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8" name="Equation" r:id="rId3" imgW="1473200" imgH="431800" progId="Equation.3">
                  <p:embed/>
                </p:oleObj>
              </mc:Choice>
              <mc:Fallback>
                <p:oleObj name="Equation" r:id="rId3" imgW="14732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7006" y="5143210"/>
                        <a:ext cx="3028950" cy="887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498475" y="1774742"/>
            <a:ext cx="3436620" cy="4834640"/>
          </a:xfrm>
        </p:spPr>
        <p:txBody>
          <a:bodyPr/>
          <a:lstStyle/>
          <a:p>
            <a:r>
              <a:rPr lang="en-US" sz="2000" dirty="0"/>
              <a:t>D</a:t>
            </a:r>
            <a:r>
              <a:rPr lang="en-US" sz="2000" dirty="0" smtClean="0"/>
              <a:t>escribes </a:t>
            </a:r>
            <a:r>
              <a:rPr lang="en-US" sz="2000" dirty="0"/>
              <a:t>how much of the annual population range an individual was using </a:t>
            </a:r>
            <a:endParaRPr lang="en-US" sz="2000" dirty="0" smtClean="0"/>
          </a:p>
          <a:p>
            <a:r>
              <a:rPr lang="en-US" sz="2000" dirty="0" smtClean="0"/>
              <a:t>RMI is ratio of area of polygon for individual to the area of the polygon for the population </a:t>
            </a:r>
          </a:p>
          <a:p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86701" y="34021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RMI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333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RMI - Validation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86701" y="34021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RMI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376818"/>
            <a:ext cx="7324726" cy="4834640"/>
          </a:xfrm>
        </p:spPr>
        <p:txBody>
          <a:bodyPr>
            <a:normAutofit/>
          </a:bodyPr>
          <a:lstStyle/>
          <a:p>
            <a:r>
              <a:rPr lang="en-US" dirty="0" smtClean="0"/>
              <a:t>Generate data sets of differing point sizes and compare with built in R function, </a:t>
            </a:r>
            <a:r>
              <a:rPr lang="en-US" dirty="0" err="1" smtClean="0"/>
              <a:t>chull</a:t>
            </a:r>
            <a:endParaRPr lang="en-US" dirty="0" smtClean="0"/>
          </a:p>
          <a:p>
            <a:r>
              <a:rPr lang="en-US" dirty="0" smtClean="0"/>
              <a:t>All hulls were exactly the same</a:t>
            </a:r>
          </a:p>
        </p:txBody>
      </p:sp>
      <p:pic>
        <p:nvPicPr>
          <p:cNvPr id="34" name="Picture 3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5" y="2906600"/>
            <a:ext cx="6764867" cy="3694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6934" y="6465453"/>
            <a:ext cx="77216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/>
              <a:t>R Core Team (2013). R: A language and environment for statistical computing. R Foundation for Statistical Computing, Vienna, Austria. URL http://</a:t>
            </a:r>
            <a:r>
              <a:rPr lang="en-US" sz="1000" dirty="0" err="1"/>
              <a:t>www.R-project.org</a:t>
            </a:r>
            <a:r>
              <a:rPr lang="en-US" sz="1000" dirty="0"/>
              <a:t>/.</a:t>
            </a:r>
          </a:p>
        </p:txBody>
      </p:sp>
    </p:spTree>
    <p:extLst>
      <p:ext uri="{BB962C8B-B14F-4D97-AF65-F5344CB8AC3E}">
        <p14:creationId xmlns:p14="http://schemas.microsoft.com/office/powerpoint/2010/main" val="2314657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24727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different mechanisms that animals may use to direct movement</a:t>
            </a:r>
          </a:p>
          <a:p>
            <a:pPr lvl="1"/>
            <a:r>
              <a:rPr lang="en-US" b="1" dirty="0" smtClean="0"/>
              <a:t>Non-oriented – </a:t>
            </a:r>
            <a:r>
              <a:rPr lang="en-US" dirty="0" smtClean="0"/>
              <a:t>random movement</a:t>
            </a:r>
          </a:p>
          <a:p>
            <a:pPr lvl="1"/>
            <a:r>
              <a:rPr lang="en-US" b="1" dirty="0" smtClean="0"/>
              <a:t>Oriented</a:t>
            </a:r>
            <a:r>
              <a:rPr lang="en-US" dirty="0" smtClean="0"/>
              <a:t> – movement directed by a stimulus (visual observation of food)</a:t>
            </a:r>
          </a:p>
          <a:p>
            <a:pPr lvl="1"/>
            <a:r>
              <a:rPr lang="en-US" b="1" dirty="0" smtClean="0"/>
              <a:t>Spatial memory </a:t>
            </a:r>
            <a:r>
              <a:rPr lang="en-US" dirty="0" smtClean="0"/>
              <a:t>– uses previous information, passed through individuals or generations</a:t>
            </a:r>
            <a:endParaRPr lang="en-US" dirty="0"/>
          </a:p>
          <a:p>
            <a:r>
              <a:rPr lang="en-US" dirty="0" smtClean="0"/>
              <a:t>Animals may use more than one or all three movement mechanisms</a:t>
            </a:r>
          </a:p>
          <a:p>
            <a:r>
              <a:rPr lang="en-US" dirty="0" smtClean="0"/>
              <a:t>No </a:t>
            </a:r>
            <a:r>
              <a:rPr lang="en-US" dirty="0"/>
              <a:t>current movement theory to unify all three mechanisms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6700" y="845522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Background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985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RMI - Timing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886701" y="34021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RMI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546148"/>
            <a:ext cx="7324726" cy="4834640"/>
          </a:xfrm>
        </p:spPr>
        <p:txBody>
          <a:bodyPr>
            <a:normAutofit/>
          </a:bodyPr>
          <a:lstStyle/>
          <a:p>
            <a:r>
              <a:rPr lang="en-US" dirty="0" smtClean="0"/>
              <a:t>Theory says should find convex hull in </a:t>
            </a:r>
            <a:r>
              <a:rPr lang="en-US" dirty="0" err="1" smtClean="0"/>
              <a:t>nlog</a:t>
            </a:r>
            <a:r>
              <a:rPr lang="en-US" dirty="0" smtClean="0"/>
              <a:t>(H) time, where H is the number of points on the hull</a:t>
            </a: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38" y="2621221"/>
            <a:ext cx="7137401" cy="389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04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Assume movements are described by discrete time based Gaussian position jump process, N individuals, M steps</a:t>
            </a:r>
          </a:p>
          <a:p>
            <a:r>
              <a:rPr lang="en-US" dirty="0" smtClean="0"/>
              <a:t>Impose global mean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baseline="-25000" dirty="0" err="1" smtClean="0">
                <a:latin typeface="Lucida Grande"/>
                <a:ea typeface="Lucida Grande"/>
                <a:cs typeface="Lucida Grande"/>
              </a:rPr>
              <a:t>x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, 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μ</a:t>
            </a:r>
            <a:r>
              <a:rPr lang="en-US" b="1" baseline="-25000" dirty="0" err="1" smtClean="0">
                <a:latin typeface="Lucida Grande"/>
                <a:ea typeface="Lucida Grande"/>
                <a:cs typeface="Lucida Grande"/>
              </a:rPr>
              <a:t>y</a:t>
            </a:r>
            <a:r>
              <a:rPr lang="en-US" dirty="0" smtClean="0"/>
              <a:t>), global variance (</a:t>
            </a:r>
            <a:r>
              <a:rPr lang="en-US" b="1" dirty="0" smtClean="0">
                <a:latin typeface="Lucida Grande"/>
                <a:ea typeface="Lucida Grande"/>
                <a:cs typeface="Lucida Grande"/>
              </a:rPr>
              <a:t>σ</a:t>
            </a:r>
            <a:r>
              <a:rPr lang="en-US" b="1" baseline="30000" dirty="0" smtClean="0">
                <a:latin typeface="Lucida Grande"/>
                <a:ea typeface="Lucida Grande"/>
                <a:cs typeface="Lucida Grande"/>
              </a:rPr>
              <a:t>2</a:t>
            </a:r>
            <a:r>
              <a:rPr lang="en-US" dirty="0" smtClean="0"/>
              <a:t>), and global correlation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dirty="0" smtClean="0"/>
              <a:t>) on all individuals </a:t>
            </a:r>
          </a:p>
          <a:p>
            <a:r>
              <a:rPr lang="en-US" dirty="0" smtClean="0"/>
              <a:t>Use maximum likelihood to estimate parameters</a:t>
            </a:r>
          </a:p>
          <a:p>
            <a:r>
              <a:rPr lang="en-US" dirty="0" smtClean="0"/>
              <a:t>Interested in position correlation (</a:t>
            </a:r>
            <a:r>
              <a:rPr lang="en-US" b="1" dirty="0" err="1" smtClean="0">
                <a:latin typeface="Lucida Grande"/>
                <a:ea typeface="Lucida Grande"/>
                <a:cs typeface="Lucida Grande"/>
              </a:rPr>
              <a:t>ρ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  <p:sp>
        <p:nvSpPr>
          <p:cNvPr id="5" name="TextBox 4"/>
          <p:cNvSpPr txBox="1"/>
          <p:nvPr/>
        </p:nvSpPr>
        <p:spPr>
          <a:xfrm>
            <a:off x="7886701" y="40498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MCI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19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Want to maximize 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Closed form solution exists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078612"/>
              </p:ext>
            </p:extLst>
          </p:nvPr>
        </p:nvGraphicFramePr>
        <p:xfrm>
          <a:off x="17993" y="2286000"/>
          <a:ext cx="775017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5" name="Equation" r:id="rId3" imgW="5105400" imgH="457200" progId="Equation.3">
                  <p:embed/>
                </p:oleObj>
              </mc:Choice>
              <mc:Fallback>
                <p:oleObj name="Equation" r:id="rId3" imgW="5105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993" y="2286000"/>
                        <a:ext cx="7750175" cy="693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1104478"/>
              </p:ext>
            </p:extLst>
          </p:nvPr>
        </p:nvGraphicFramePr>
        <p:xfrm>
          <a:off x="211668" y="3153832"/>
          <a:ext cx="2990796" cy="19769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6" name="Equation" r:id="rId5" imgW="1498600" imgH="990600" progId="Equation.3">
                  <p:embed/>
                </p:oleObj>
              </mc:Choice>
              <mc:Fallback>
                <p:oleObj name="Equation" r:id="rId5" imgW="1498600" imgH="990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1668" y="3153832"/>
                        <a:ext cx="2990796" cy="19769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1885933"/>
              </p:ext>
            </p:extLst>
          </p:nvPr>
        </p:nvGraphicFramePr>
        <p:xfrm>
          <a:off x="5729288" y="3568700"/>
          <a:ext cx="15922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7" name="Equation" r:id="rId7" imgW="812800" imgH="736600" progId="Equation.3">
                  <p:embed/>
                </p:oleObj>
              </mc:Choice>
              <mc:Fallback>
                <p:oleObj name="Equation" r:id="rId7" imgW="8128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729288" y="3568700"/>
                        <a:ext cx="1592262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490133" y="5206999"/>
            <a:ext cx="759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34291" y="5206999"/>
            <a:ext cx="71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1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577571" y="5206999"/>
            <a:ext cx="718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 x 1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8050068"/>
              </p:ext>
            </p:extLst>
          </p:nvPr>
        </p:nvGraphicFramePr>
        <p:xfrm>
          <a:off x="3938588" y="3568700"/>
          <a:ext cx="1617662" cy="1443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8" name="Equation" r:id="rId9" imgW="825500" imgH="736600" progId="Equation.3">
                  <p:embed/>
                </p:oleObj>
              </mc:Choice>
              <mc:Fallback>
                <p:oleObj name="Equation" r:id="rId9" imgW="825500" imgH="736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38588" y="3568700"/>
                        <a:ext cx="1617662" cy="14430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886701" y="40498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MCI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0965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Movement Correlation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Closed form solution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1668" y="6209272"/>
            <a:ext cx="7556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Calabrese, Justin, Chris H. Fleming, Bill F. Fagan, Marin </a:t>
            </a:r>
            <a:r>
              <a:rPr lang="en-US" sz="1000" dirty="0" err="1" smtClean="0"/>
              <a:t>Rimmler</a:t>
            </a:r>
            <a:r>
              <a:rPr lang="en-US" sz="1000" dirty="0" smtClean="0"/>
              <a:t>, Petra </a:t>
            </a:r>
            <a:r>
              <a:rPr lang="en-US" sz="1000" dirty="0" err="1" smtClean="0"/>
              <a:t>Kaczensky</a:t>
            </a:r>
            <a:r>
              <a:rPr lang="en-US" sz="1000" dirty="0" smtClean="0"/>
              <a:t>, Peter </a:t>
            </a:r>
            <a:r>
              <a:rPr lang="en-US" sz="1000" dirty="0" err="1" smtClean="0"/>
              <a:t>Leimgruber</a:t>
            </a:r>
            <a:r>
              <a:rPr lang="en-US" sz="1000" dirty="0" smtClean="0"/>
              <a:t>, and Thomas Mueller. From the fish tank to the Gobi desert: A general, scalable approach to quantifying animal movement coordination. (2013)</a:t>
            </a:r>
            <a:endParaRPr lang="en-US" sz="1000" dirty="0"/>
          </a:p>
        </p:txBody>
      </p:sp>
      <p:pic>
        <p:nvPicPr>
          <p:cNvPr id="11" name="Picture 10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499" y="2457449"/>
            <a:ext cx="1532467" cy="675216"/>
          </a:xfrm>
          <a:prstGeom prst="rect">
            <a:avLst/>
          </a:prstGeom>
        </p:spPr>
      </p:pic>
      <p:pic>
        <p:nvPicPr>
          <p:cNvPr id="12" name="Picture 1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78"/>
          <a:stretch/>
        </p:blipFill>
        <p:spPr>
          <a:xfrm>
            <a:off x="498474" y="3064933"/>
            <a:ext cx="6941124" cy="1676400"/>
          </a:xfrm>
          <a:prstGeom prst="rect">
            <a:avLst/>
          </a:prstGeom>
        </p:spPr>
      </p:pic>
      <p:pic>
        <p:nvPicPr>
          <p:cNvPr id="13" name="Pictur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932" y="4741333"/>
            <a:ext cx="2209801" cy="861121"/>
          </a:xfrm>
          <a:prstGeom prst="rect">
            <a:avLst/>
          </a:prstGeom>
        </p:spPr>
      </p:pic>
      <p:pic>
        <p:nvPicPr>
          <p:cNvPr id="14" name="Picture 13" descr="Screen Shot 2013-09-28 at 9.28.12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373" y="2332566"/>
            <a:ext cx="2076049" cy="73236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886701" y="40498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MCI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9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MCI -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Movement Correlation </a:t>
            </a:r>
            <a:r>
              <a:rPr lang="en-US" dirty="0" smtClean="0"/>
              <a:t>Index describes </a:t>
            </a:r>
            <a:r>
              <a:rPr lang="en-US" dirty="0"/>
              <a:t>how much individual movements were correlated with other individuals movements </a:t>
            </a:r>
            <a:endParaRPr lang="en-US" dirty="0" smtClean="0"/>
          </a:p>
          <a:p>
            <a:r>
              <a:rPr lang="en-US" dirty="0" smtClean="0"/>
              <a:t>Useful for consideration with other metrics, but the code is very simple (10 lines)</a:t>
            </a:r>
          </a:p>
          <a:p>
            <a:r>
              <a:rPr lang="en-US" dirty="0" smtClean="0"/>
              <a:t>Validated by hand computation </a:t>
            </a: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886701" y="40498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MCI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6024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Dispersal Index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5" y="1286933"/>
            <a:ext cx="7324726" cy="5398649"/>
          </a:xfrm>
        </p:spPr>
        <p:txBody>
          <a:bodyPr/>
          <a:lstStyle/>
          <a:p>
            <a:pPr>
              <a:spcBef>
                <a:spcPts val="1400"/>
              </a:spcBef>
            </a:pPr>
            <a:r>
              <a:rPr lang="en-US" dirty="0" smtClean="0"/>
              <a:t>PDI describes how </a:t>
            </a:r>
            <a:r>
              <a:rPr lang="en-US" dirty="0"/>
              <a:t>clustered the individuals are at different spatial </a:t>
            </a:r>
            <a:r>
              <a:rPr lang="en-US" dirty="0" smtClean="0"/>
              <a:t>scales</a:t>
            </a:r>
          </a:p>
          <a:p>
            <a:pPr>
              <a:spcBef>
                <a:spcPts val="1400"/>
              </a:spcBef>
            </a:pPr>
            <a:r>
              <a:rPr lang="en-US" dirty="0" smtClean="0"/>
              <a:t>For each individual, compute the bivariate k function at distance s (expected value of points in Pattern 2 distance s from Pattern 1)</a:t>
            </a:r>
          </a:p>
          <a:p>
            <a:pPr lvl="1"/>
            <a:r>
              <a:rPr lang="en-US" dirty="0" smtClean="0"/>
              <a:t>Pattern 1 is the points for individual, # points m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Pattern 2 is the points for entire population minus the individual, </a:t>
            </a:r>
            <a:r>
              <a:rPr lang="en-US" dirty="0" smtClean="0">
                <a:solidFill>
                  <a:srgbClr val="3E3D2D"/>
                </a:solidFill>
              </a:rPr>
              <a:t>#</a:t>
            </a:r>
            <a:r>
              <a:rPr lang="en-US" dirty="0" smtClean="0"/>
              <a:t> points m</a:t>
            </a:r>
            <a:r>
              <a:rPr lang="en-US" baseline="-25000" dirty="0" smtClean="0"/>
              <a:t>2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11" name="Picture 10" descr="Screen Shot 2013-09-28 at 8.40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23" y="4696873"/>
            <a:ext cx="4114800" cy="647700"/>
          </a:xfrm>
          <a:prstGeom prst="rect">
            <a:avLst/>
          </a:prstGeom>
        </p:spPr>
      </p:pic>
      <p:pic>
        <p:nvPicPr>
          <p:cNvPr id="13" name="Picture 12" descr="Screen Shot 2013-09-28 at 8.4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23" y="5748025"/>
            <a:ext cx="3225800" cy="7239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918023" y="5554629"/>
            <a:ext cx="371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This function cycles through every point in pattern 1 and counts points in pattern 2 that are within distance s or less.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701" y="4686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PDI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073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4356563" y="1793820"/>
            <a:ext cx="3111831" cy="4251380"/>
            <a:chOff x="4356563" y="1793820"/>
            <a:chExt cx="3111831" cy="4251380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4356563" y="1793820"/>
              <a:ext cx="973394" cy="37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329957" y="1793821"/>
              <a:ext cx="1330111" cy="3715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4356564" y="2165350"/>
              <a:ext cx="285286" cy="28411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641850" y="5006458"/>
              <a:ext cx="488951" cy="10387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60068" y="2165350"/>
              <a:ext cx="808326" cy="12192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5130801" y="6045200"/>
              <a:ext cx="14679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598738" y="3384550"/>
              <a:ext cx="869656" cy="266065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Dispersal Index</a:t>
            </a:r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/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 descr="Screen Shot 2013-09-28 at 8.40.5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1818016"/>
            <a:ext cx="3225800" cy="723900"/>
          </a:xfrm>
          <a:prstGeom prst="rect">
            <a:avLst/>
          </a:prstGeom>
        </p:spPr>
      </p:pic>
      <p:sp>
        <p:nvSpPr>
          <p:cNvPr id="37" name="Oval 36"/>
          <p:cNvSpPr/>
          <p:nvPr/>
        </p:nvSpPr>
        <p:spPr>
          <a:xfrm>
            <a:off x="3713646" y="2102237"/>
            <a:ext cx="2530760" cy="2530760"/>
          </a:xfrm>
          <a:prstGeom prst="ellipse">
            <a:avLst/>
          </a:prstGeom>
          <a:noFill/>
          <a:ln>
            <a:solidFill>
              <a:schemeClr val="accent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 descr="Screen Shot 2013-09-28 at 8.41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47" y="2867650"/>
            <a:ext cx="3429000" cy="952500"/>
          </a:xfrm>
          <a:prstGeom prst="rect">
            <a:avLst/>
          </a:prstGeom>
        </p:spPr>
      </p:pic>
      <p:sp>
        <p:nvSpPr>
          <p:cNvPr id="49" name="Oval 48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488893" y="2850717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>
            <a:endCxn id="37" idx="3"/>
          </p:cNvCxnSpPr>
          <p:nvPr/>
        </p:nvCxnSpPr>
        <p:spPr>
          <a:xfrm flipH="1">
            <a:off x="4084267" y="3331633"/>
            <a:ext cx="856033" cy="93074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 rot="18584058">
            <a:off x="4195992" y="3560794"/>
            <a:ext cx="355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7886701" y="4686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PDI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909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4356563" y="1793820"/>
            <a:ext cx="3111831" cy="4251380"/>
            <a:chOff x="4356563" y="1793820"/>
            <a:chExt cx="3111831" cy="4251380"/>
          </a:xfrm>
        </p:grpSpPr>
        <p:cxnSp>
          <p:nvCxnSpPr>
            <p:cNvPr id="145" name="Straight Connector 144"/>
            <p:cNvCxnSpPr/>
            <p:nvPr/>
          </p:nvCxnSpPr>
          <p:spPr>
            <a:xfrm flipV="1">
              <a:off x="4356563" y="1793820"/>
              <a:ext cx="973394" cy="37153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/>
            <p:nvPr/>
          </p:nvCxnSpPr>
          <p:spPr>
            <a:xfrm flipH="1" flipV="1">
              <a:off x="5329957" y="1793821"/>
              <a:ext cx="1330111" cy="371529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/>
          </p:nvCxnSpPr>
          <p:spPr>
            <a:xfrm flipH="1" flipV="1">
              <a:off x="4356564" y="2165350"/>
              <a:ext cx="285286" cy="2841108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4641850" y="5006458"/>
              <a:ext cx="488951" cy="1038742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/>
            <p:nvPr/>
          </p:nvCxnSpPr>
          <p:spPr>
            <a:xfrm>
              <a:off x="6660068" y="2165350"/>
              <a:ext cx="808326" cy="121920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/>
            <p:nvPr/>
          </p:nvCxnSpPr>
          <p:spPr>
            <a:xfrm flipH="1">
              <a:off x="5130801" y="6045200"/>
              <a:ext cx="146793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/>
            <p:nvPr/>
          </p:nvCxnSpPr>
          <p:spPr>
            <a:xfrm flipH="1">
              <a:off x="6598738" y="3384550"/>
              <a:ext cx="869656" cy="266065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Population Dispersal Index</a:t>
            </a:r>
          </a:p>
        </p:txBody>
      </p:sp>
      <p:sp>
        <p:nvSpPr>
          <p:cNvPr id="13" name="Oval 12"/>
          <p:cNvSpPr/>
          <p:nvPr/>
        </p:nvSpPr>
        <p:spPr>
          <a:xfrm>
            <a:off x="5223937" y="1696343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768387" y="2773998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803359" y="3202709"/>
            <a:ext cx="278539" cy="278539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391288" y="3557425"/>
            <a:ext cx="278539" cy="278539"/>
          </a:xfrm>
          <a:prstGeom prst="ellipse">
            <a:avLst/>
          </a:prstGeom>
          <a:solidFill>
            <a:schemeClr val="accent6"/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381529" y="2930796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797079" y="496670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34489" y="4632631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689988" y="3518225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7293" y="2020530"/>
            <a:ext cx="278539" cy="278539"/>
          </a:xfrm>
          <a:prstGeom prst="ellipse">
            <a:avLst/>
          </a:prstGeom>
          <a:solidFill>
            <a:schemeClr val="accent2">
              <a:alpha val="61000"/>
            </a:schemeClr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480998" y="2852397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012487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6495290" y="5896214"/>
            <a:ext cx="278539" cy="278539"/>
          </a:xfrm>
          <a:prstGeom prst="ellipse">
            <a:avLst/>
          </a:prstGeom>
          <a:solidFill>
            <a:schemeClr val="accent1">
              <a:alpha val="71000"/>
            </a:schemeClr>
          </a:solidFill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495832" y="4888301"/>
            <a:ext cx="278539" cy="278539"/>
          </a:xfrm>
          <a:prstGeom prst="ellipse">
            <a:avLst/>
          </a:prstGeom>
          <a:solidFill>
            <a:schemeClr val="accent6">
              <a:alpha val="67000"/>
            </a:schemeClr>
          </a:solidFill>
          <a:ln>
            <a:solidFill>
              <a:schemeClr val="accent6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495290" y="2020789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59397" y="2471108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29124" y="3232720"/>
            <a:ext cx="278539" cy="278539"/>
          </a:xfrm>
          <a:prstGeom prst="ellipse">
            <a:avLst/>
          </a:prstGeom>
          <a:solidFill>
            <a:schemeClr val="accent5">
              <a:alpha val="66000"/>
            </a:schemeClr>
          </a:solidFill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4230892" y="2633747"/>
            <a:ext cx="1417553" cy="141755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32996" y="2981596"/>
            <a:ext cx="1417553" cy="1417553"/>
          </a:xfrm>
          <a:prstGeom prst="ellipse">
            <a:avLst/>
          </a:prstGeom>
          <a:noFill/>
          <a:ln>
            <a:solidFill>
              <a:schemeClr val="tx1"/>
            </a:solidFill>
            <a:prstDash val="das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 descr="Screen Shot 2013-09-28 at 8.41.0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2867650"/>
            <a:ext cx="3429000" cy="952500"/>
          </a:xfrm>
          <a:prstGeom prst="rect">
            <a:avLst/>
          </a:prstGeom>
        </p:spPr>
      </p:pic>
      <p:pic>
        <p:nvPicPr>
          <p:cNvPr id="50" name="Picture 49" descr="Screen Shot 2013-09-28 at 8.40.5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79" y="1818016"/>
            <a:ext cx="3225800" cy="72390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301579" y="3863243"/>
            <a:ext cx="37188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If the point is outside distance s, do not count it. If it is inside distance s, count it, but account for edge effects. 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01579" y="5201212"/>
            <a:ext cx="37188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is the fraction of the circumference of the circle (centered at p</a:t>
            </a:r>
            <a:r>
              <a:rPr lang="en-US" baseline="-25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crossing through </a:t>
            </a:r>
            <a:r>
              <a:rPr lang="en-US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en-US" baseline="-250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within the total population boundary.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527379" y="3863243"/>
            <a:ext cx="968453" cy="1623157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stCxn id="34" idx="3"/>
          </p:cNvCxnSpPr>
          <p:nvPr/>
        </p:nvCxnSpPr>
        <p:spPr>
          <a:xfrm flipV="1">
            <a:off x="4020398" y="4305300"/>
            <a:ext cx="1203539" cy="1634576"/>
          </a:xfrm>
          <a:prstGeom prst="straightConnector1">
            <a:avLst/>
          </a:prstGeom>
          <a:ln w="38100" cmpd="sng">
            <a:solidFill>
              <a:schemeClr val="accent6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5067100" y="4415846"/>
            <a:ext cx="1541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= 1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06282" y="2286442"/>
            <a:ext cx="2269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W(</a:t>
            </a:r>
            <a:r>
              <a:rPr lang="en-US" dirty="0" smtClean="0">
                <a:solidFill>
                  <a:schemeClr val="accent1"/>
                </a:solidFill>
              </a:rPr>
              <a:t>p</a:t>
            </a:r>
            <a:r>
              <a:rPr lang="en-US" baseline="-25000" dirty="0" smtClean="0">
                <a:solidFill>
                  <a:schemeClr val="accent1"/>
                </a:solidFill>
              </a:rPr>
              <a:t>2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  <a:r>
              <a:rPr lang="en-US" dirty="0" smtClean="0">
                <a:solidFill>
                  <a:schemeClr val="accent6"/>
                </a:solidFill>
              </a:rPr>
              <a:t>p</a:t>
            </a:r>
            <a:r>
              <a:rPr lang="en-US" baseline="-25000" dirty="0" smtClean="0">
                <a:solidFill>
                  <a:schemeClr val="accent6"/>
                </a:solidFill>
              </a:rPr>
              <a:t>1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</a:t>
            </a:r>
            <a:r>
              <a:rPr 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= .8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886701" y="4686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PDI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766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PDI - Validation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86701" y="4686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PDI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98474" y="1495342"/>
            <a:ext cx="7324726" cy="48346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PDI was validated by comparison with the k12hat function in the R library </a:t>
            </a:r>
            <a:r>
              <a:rPr lang="en-US" sz="2000" dirty="0" err="1" smtClean="0"/>
              <a:t>Splancs</a:t>
            </a:r>
            <a:endParaRPr lang="en-US" sz="2000" dirty="0"/>
          </a:p>
          <a:p>
            <a:r>
              <a:rPr lang="en-US" sz="2000" dirty="0" smtClean="0"/>
              <a:t>Data sets of varying sizes were generated by drawing points from uniform distribution </a:t>
            </a:r>
          </a:p>
          <a:p>
            <a:pPr marL="228600" lvl="1" indent="0">
              <a:buNone/>
            </a:pPr>
            <a:endParaRPr lang="en-US" dirty="0"/>
          </a:p>
        </p:txBody>
      </p:sp>
      <p:pic>
        <p:nvPicPr>
          <p:cNvPr id="42" name="Picture 4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7" y="3032687"/>
            <a:ext cx="6354240" cy="346971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8533" y="6344851"/>
            <a:ext cx="770466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000" dirty="0" err="1"/>
              <a:t>Rowlingson</a:t>
            </a:r>
            <a:r>
              <a:rPr lang="en-US" sz="1000" dirty="0"/>
              <a:t>, Barry and Peter </a:t>
            </a:r>
            <a:r>
              <a:rPr lang="en-US" sz="1000" dirty="0" err="1"/>
              <a:t>Diggle</a:t>
            </a:r>
            <a:r>
              <a:rPr lang="en-US" sz="1000" dirty="0"/>
              <a:t> (2013). </a:t>
            </a:r>
            <a:r>
              <a:rPr lang="en-US" sz="1000" dirty="0" err="1"/>
              <a:t>splancs</a:t>
            </a:r>
            <a:r>
              <a:rPr lang="en-US" sz="1000" dirty="0"/>
              <a:t>: Spatial and Space-Time Point Pattern Analysis. R package version 2.01-34. http://CRAN.R-</a:t>
            </a:r>
            <a:r>
              <a:rPr lang="en-US" sz="1000" dirty="0" err="1"/>
              <a:t>project.org</a:t>
            </a:r>
            <a:r>
              <a:rPr lang="en-US" sz="1000" dirty="0"/>
              <a:t>/package=</a:t>
            </a:r>
            <a:r>
              <a:rPr lang="en-US" sz="1000" dirty="0" err="1"/>
              <a:t>splancs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95597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PDI - Timing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7886701" y="4686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PDI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07" y="2990810"/>
            <a:ext cx="7121527" cy="3884123"/>
          </a:xfrm>
          <a:prstGeom prst="rect">
            <a:avLst/>
          </a:prstGeom>
        </p:spPr>
      </p:pic>
      <p:sp>
        <p:nvSpPr>
          <p:cNvPr id="41" name="Content Placeholder 2"/>
          <p:cNvSpPr>
            <a:spLocks noGrp="1"/>
          </p:cNvSpPr>
          <p:nvPr>
            <p:ph idx="1"/>
          </p:nvPr>
        </p:nvSpPr>
        <p:spPr>
          <a:xfrm>
            <a:off x="498474" y="1495342"/>
            <a:ext cx="7324726" cy="483464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PDI fully implemented in R was too slow to be feasible for simulation data sets (black circles)</a:t>
            </a:r>
          </a:p>
          <a:p>
            <a:r>
              <a:rPr lang="en-US" sz="2000" dirty="0" smtClean="0"/>
              <a:t>Final implementation was in C with an R wrapper (blue +)</a:t>
            </a:r>
            <a:endParaRPr lang="en-US" sz="2000" dirty="0"/>
          </a:p>
          <a:p>
            <a:pPr marL="228600" lvl="1" indent="0">
              <a:buNone/>
            </a:pPr>
            <a:r>
              <a:rPr lang="en-US" dirty="0" smtClean="0"/>
              <a:t>(</a:t>
            </a:r>
            <a:r>
              <a:rPr lang="en-US" dirty="0" err="1" smtClean="0"/>
              <a:t>approx</a:t>
            </a:r>
            <a:r>
              <a:rPr lang="en-US" dirty="0" smtClean="0"/>
              <a:t> 6000x faster)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9131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474" y="1600200"/>
            <a:ext cx="7324727" cy="4985362"/>
          </a:xfrm>
        </p:spPr>
        <p:txBody>
          <a:bodyPr>
            <a:normAutofit/>
          </a:bodyPr>
          <a:lstStyle/>
          <a:p>
            <a:r>
              <a:rPr lang="en-US" dirty="0" smtClean="0"/>
              <a:t>There are three different population level distributions that animals exhibit</a:t>
            </a:r>
          </a:p>
          <a:p>
            <a:pPr lvl="1"/>
            <a:r>
              <a:rPr lang="en-US" b="1" dirty="0" smtClean="0"/>
              <a:t>Sedentary ranges </a:t>
            </a:r>
            <a:r>
              <a:rPr lang="en-US" dirty="0" smtClean="0"/>
              <a:t>– individual occupies relatively small area compared to population range</a:t>
            </a:r>
          </a:p>
          <a:p>
            <a:pPr lvl="1"/>
            <a:r>
              <a:rPr lang="en-US" b="1" dirty="0" smtClean="0"/>
              <a:t>Migration</a:t>
            </a:r>
            <a:r>
              <a:rPr lang="en-US" dirty="0" smtClean="0"/>
              <a:t> – regular movement to and from spatially disjoint ranges</a:t>
            </a:r>
          </a:p>
          <a:p>
            <a:pPr lvl="1"/>
            <a:r>
              <a:rPr lang="en-US" b="1" dirty="0" smtClean="0"/>
              <a:t>Nomadism</a:t>
            </a:r>
            <a:r>
              <a:rPr lang="en-US" dirty="0" smtClean="0"/>
              <a:t> – does not follow regular temporal and spatial patterns </a:t>
            </a:r>
            <a:endParaRPr lang="en-US" dirty="0"/>
          </a:p>
          <a:p>
            <a:r>
              <a:rPr lang="en-US" dirty="0" smtClean="0"/>
              <a:t>Need a way to evaluate and qualify dispersion patterns at the population level that does not rely on an assumption of one of these three types of distributions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6700" y="845522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Background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660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Spatial Statistics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80 simulation data sets </a:t>
            </a:r>
          </a:p>
          <a:p>
            <a:r>
              <a:rPr lang="en-US" dirty="0" smtClean="0"/>
              <a:t>Gazelle data</a:t>
            </a:r>
          </a:p>
          <a:p>
            <a:pPr lvl="1"/>
            <a:r>
              <a:rPr lang="en-US" dirty="0"/>
              <a:t>36 individuals, x and y position data at various times (1 to 25 hour intervals) ranging from 50 to 978 days total</a:t>
            </a:r>
          </a:p>
          <a:p>
            <a:pPr lvl="1"/>
            <a:endParaRPr lang="en-US" dirty="0" smtClean="0"/>
          </a:p>
          <a:p>
            <a:pPr marL="228600" lvl="1" indent="0">
              <a:buNone/>
            </a:pPr>
            <a:endParaRPr lang="en-US" dirty="0" smtClean="0"/>
          </a:p>
        </p:txBody>
      </p:sp>
      <p:pic>
        <p:nvPicPr>
          <p:cNvPr id="4" name="Picture 2" descr="mongolia_08 16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273" y="3883121"/>
            <a:ext cx="3639574" cy="257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49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58334"/>
            <a:ext cx="5956300" cy="595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63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" y="1058334"/>
            <a:ext cx="5956300" cy="595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31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1" y="1058335"/>
            <a:ext cx="5956300" cy="595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1223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33" y="1058334"/>
            <a:ext cx="5956300" cy="5956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746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3" name="Picture 2" descr="maps8x8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1" r="7077"/>
          <a:stretch/>
        </p:blipFill>
        <p:spPr>
          <a:xfrm>
            <a:off x="16933" y="1752598"/>
            <a:ext cx="7850556" cy="4174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8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266" y="1227666"/>
            <a:ext cx="5427133" cy="542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3535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RMI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1850942"/>
            <a:ext cx="7324726" cy="4834640"/>
          </a:xfrm>
        </p:spPr>
        <p:txBody>
          <a:bodyPr/>
          <a:lstStyle/>
          <a:p>
            <a:r>
              <a:rPr lang="en-US" dirty="0" smtClean="0"/>
              <a:t>In general, RMI decreases slightly with larger sampling intervals</a:t>
            </a:r>
          </a:p>
          <a:p>
            <a:r>
              <a:rPr lang="en-US" dirty="0" smtClean="0"/>
              <a:t>As patch size decreased, RMI increased</a:t>
            </a:r>
          </a:p>
          <a:p>
            <a:r>
              <a:rPr lang="en-US" dirty="0" smtClean="0"/>
              <a:t>Typically, migratory or nomadic animals would have high RMI, home range would have low RMI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79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MCI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932" y="1354667"/>
            <a:ext cx="5503333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51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MCI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1850942"/>
            <a:ext cx="7324726" cy="4834640"/>
          </a:xfrm>
        </p:spPr>
        <p:txBody>
          <a:bodyPr/>
          <a:lstStyle/>
          <a:p>
            <a:r>
              <a:rPr lang="en-US" dirty="0" smtClean="0"/>
              <a:t>Small patch sizes and short sampling intervals showed very small MCI</a:t>
            </a:r>
          </a:p>
          <a:p>
            <a:r>
              <a:rPr lang="en-US" dirty="0" smtClean="0"/>
              <a:t>Large patch sizes with long sampling intervals showed a large negative correlation </a:t>
            </a:r>
          </a:p>
          <a:p>
            <a:pPr lvl="1"/>
            <a:r>
              <a:rPr lang="en-US" dirty="0" smtClean="0"/>
              <a:t>Potentially due to random start location</a:t>
            </a:r>
          </a:p>
          <a:p>
            <a:pPr lvl="1"/>
            <a:r>
              <a:rPr lang="en-US" dirty="0" smtClean="0"/>
              <a:t>Potentially due to movement rules</a:t>
            </a:r>
          </a:p>
          <a:p>
            <a:r>
              <a:rPr lang="en-US" dirty="0" smtClean="0"/>
              <a:t>Typically, over long sampling intervals, migratory populations would have large positive correlation and in most other cases, correlation should be small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3971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pic>
        <p:nvPicPr>
          <p:cNvPr id="4" name="Picture 2" descr="figure1overviewcLabels2ESA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" t="11243" r="48675" b="45897"/>
          <a:stretch/>
        </p:blipFill>
        <p:spPr bwMode="auto">
          <a:xfrm>
            <a:off x="498474" y="1600200"/>
            <a:ext cx="6963619" cy="4265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0429" y="6246636"/>
            <a:ext cx="7523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Mueller, Thomas, and William F. Fagan. "Search and navigation in dynamic environments–from individual behaviors to population distributions." </a:t>
            </a:r>
            <a:r>
              <a:rPr lang="en-US" sz="1000" dirty="0" err="1"/>
              <a:t>Oikos</a:t>
            </a:r>
            <a:r>
              <a:rPr lang="en-US" sz="1000" dirty="0"/>
              <a:t> 117.5 (2008): 654-664.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86700" y="845522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Background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88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PDI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866" y="1152741"/>
            <a:ext cx="7012866" cy="55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38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039" y="1118875"/>
            <a:ext cx="7030693" cy="55685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PDI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2" t="15178" r="6676" b="44870"/>
          <a:stretch/>
        </p:blipFill>
        <p:spPr>
          <a:xfrm>
            <a:off x="1456267" y="1913467"/>
            <a:ext cx="1185334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195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78773"/>
            <a:ext cx="6995931" cy="54965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PDI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2" t="15178" r="6676" b="44870"/>
          <a:stretch/>
        </p:blipFill>
        <p:spPr>
          <a:xfrm>
            <a:off x="1456266" y="1930400"/>
            <a:ext cx="1185334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9264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161839"/>
            <a:ext cx="7001286" cy="55007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PDI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pic>
        <p:nvPicPr>
          <p:cNvPr id="8" name="Picture 7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422" t="15178" r="6676" b="44870"/>
          <a:stretch/>
        </p:blipFill>
        <p:spPr>
          <a:xfrm>
            <a:off x="1439333" y="1930400"/>
            <a:ext cx="1185334" cy="2201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29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PDI for Simulation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98475" y="1850942"/>
            <a:ext cx="7324726" cy="4834640"/>
          </a:xfrm>
        </p:spPr>
        <p:txBody>
          <a:bodyPr/>
          <a:lstStyle/>
          <a:p>
            <a:r>
              <a:rPr lang="en-US" dirty="0" smtClean="0"/>
              <a:t>PDI values were very similar across differing sample intervals</a:t>
            </a:r>
          </a:p>
          <a:p>
            <a:r>
              <a:rPr lang="en-US" dirty="0" smtClean="0"/>
              <a:t>Increasing PDI (at all values of S) for increasing patch size</a:t>
            </a:r>
          </a:p>
          <a:p>
            <a:r>
              <a:rPr lang="en-US" dirty="0" smtClean="0"/>
              <a:t>In general, higher predictability lead to larger PDI</a:t>
            </a:r>
          </a:p>
          <a:p>
            <a:r>
              <a:rPr lang="en-US" dirty="0" smtClean="0"/>
              <a:t>For home range, PDI should be small as animals typically occupy ranges that may not overla</a:t>
            </a:r>
            <a:r>
              <a:rPr lang="en-US" dirty="0"/>
              <a:t>p</a:t>
            </a:r>
            <a:r>
              <a:rPr lang="en-US" dirty="0" smtClean="0"/>
              <a:t>, and migratory should have large PDI during migratory season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06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– Gazelle Data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886701" y="5321927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Testing</a:t>
            </a:r>
            <a:endParaRPr lang="en-US" sz="1400" dirty="0">
              <a:solidFill>
                <a:schemeClr val="accent3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8556366"/>
              </p:ext>
            </p:extLst>
          </p:nvPr>
        </p:nvGraphicFramePr>
        <p:xfrm>
          <a:off x="363008" y="4001543"/>
          <a:ext cx="7324726" cy="259588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3662363"/>
                <a:gridCol w="3662363"/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Metric</a:t>
                      </a:r>
                      <a:endParaRPr lang="en-US" sz="2000" b="1" dirty="0">
                        <a:effectLst/>
                        <a:latin typeface="+mn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b="1" dirty="0" smtClean="0">
                          <a:effectLst/>
                          <a:latin typeface="+mn-lt"/>
                          <a:ea typeface="ＭＳ 明朝"/>
                          <a:cs typeface="Arial"/>
                        </a:rPr>
                        <a:t>Value</a:t>
                      </a:r>
                      <a:endParaRPr lang="en-US" sz="2000" b="1" dirty="0">
                        <a:effectLst/>
                        <a:latin typeface="+mn-lt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MCI</a:t>
                      </a:r>
                      <a:endParaRPr lang="en-US" sz="2000" b="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-0.1273</a:t>
                      </a:r>
                      <a:endParaRPr lang="en-US" sz="2000" b="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RMI</a:t>
                      </a:r>
                      <a:endParaRPr lang="en-US" sz="20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0.0751±0.0676</a:t>
                      </a:r>
                      <a:endParaRPr lang="en-US" sz="20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PDI (S=2)</a:t>
                      </a:r>
                      <a:endParaRPr lang="en-US" sz="20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29.99±14.52</a:t>
                      </a:r>
                      <a:endParaRPr lang="en-US" sz="20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PDI (S=3)</a:t>
                      </a:r>
                      <a:endParaRPr lang="en-US" sz="20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60.18±26.30</a:t>
                      </a:r>
                      <a:endParaRPr lang="en-US" sz="20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PDI (S=4)</a:t>
                      </a:r>
                      <a:endParaRPr lang="en-US" sz="20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97.41±40.61</a:t>
                      </a:r>
                      <a:endParaRPr lang="en-US" sz="20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PDI (S=5)</a:t>
                      </a:r>
                      <a:endParaRPr lang="en-US" sz="200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Helvetica"/>
                          <a:cs typeface="Helvetica"/>
                        </a:rPr>
                        <a:t>140.39±56.10</a:t>
                      </a:r>
                      <a:endParaRPr lang="en-US" sz="2000" dirty="0">
                        <a:effectLst/>
                        <a:latin typeface="Helvetica"/>
                        <a:ea typeface="ＭＳ 明朝"/>
                        <a:cs typeface="Helvetica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498475" y="1850942"/>
            <a:ext cx="7324726" cy="48346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As absolute position does not matter, scaled gazelle data to have similar scale as simulation</a:t>
            </a:r>
          </a:p>
          <a:p>
            <a:r>
              <a:rPr lang="en-US" dirty="0" smtClean="0"/>
              <a:t>Values similar to that of 1x1 patches for PDI and MCI, lower RMI than all simulations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928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RMI is fairly robust to sampling interval, but decreases with increasing interval, PDI very robust to sampling interval, MCI varies greatly with sampling interval</a:t>
            </a:r>
          </a:p>
          <a:p>
            <a:r>
              <a:rPr lang="en-US" dirty="0"/>
              <a:t>Agent based model does not sufficiently capture animal movement as to result </a:t>
            </a:r>
            <a:r>
              <a:rPr lang="en-US" dirty="0" smtClean="0"/>
              <a:t>in different population </a:t>
            </a:r>
            <a:r>
              <a:rPr lang="en-US" dirty="0"/>
              <a:t>level patterns as seen in nature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6701" y="596539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Conclusion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16338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Further research?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Larger map size</a:t>
            </a:r>
            <a:endParaRPr lang="en-US" dirty="0"/>
          </a:p>
          <a:p>
            <a:r>
              <a:rPr lang="en-US" dirty="0" smtClean="0"/>
              <a:t>Additional attractive/repulsive forces between animals in the herd</a:t>
            </a:r>
          </a:p>
          <a:p>
            <a:r>
              <a:rPr lang="en-US" dirty="0" smtClean="0"/>
              <a:t>Periodic landscape regeneration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886701" y="596539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Conclusion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139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86701" y="5965393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Conclusion</a:t>
            </a:r>
            <a:endParaRPr lang="en-US" sz="1400" dirty="0">
              <a:solidFill>
                <a:schemeClr val="accent3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98474" y="1503006"/>
            <a:ext cx="7029404" cy="483464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charset="2"/>
              <a:buChar char="ü"/>
            </a:pPr>
            <a:r>
              <a:rPr lang="en-US" dirty="0" smtClean="0"/>
              <a:t>October – Set up data structures for agents, code to initialize landscape and agents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November – Implement and validate genetic algorithm +  neural networks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December  - Implement stage 1 (evolving agents) create mid year report and presentation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Late January - Implement stage 2 (herd of agents) [occurred in Feb/March]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Feb – Implement RMI, PDI, and MCI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March - Validate overall agent model and spatial metrics 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April – Test spatial metrics with gazelle data + simulation data</a:t>
            </a:r>
          </a:p>
          <a:p>
            <a:pPr>
              <a:buFont typeface="Wingdings" charset="2"/>
              <a:buChar char="ü"/>
            </a:pPr>
            <a:r>
              <a:rPr lang="en-US" dirty="0" smtClean="0"/>
              <a:t>May – Create final report + presentation, documentation + examples for spatial metrics code</a:t>
            </a:r>
          </a:p>
        </p:txBody>
      </p:sp>
    </p:spTree>
    <p:extLst>
      <p:ext uri="{BB962C8B-B14F-4D97-AF65-F5344CB8AC3E}">
        <p14:creationId xmlns:p14="http://schemas.microsoft.com/office/powerpoint/2010/main" val="16148953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9944" y="1495349"/>
            <a:ext cx="7324726" cy="483464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1400" dirty="0"/>
              <a:t>Calabrese, Justin, Chris H. Fleming, Bill F. Fagan, Marin </a:t>
            </a:r>
            <a:r>
              <a:rPr lang="en-US" sz="1400" dirty="0" err="1"/>
              <a:t>Rimmler</a:t>
            </a:r>
            <a:r>
              <a:rPr lang="en-US" sz="1400" dirty="0"/>
              <a:t>, Petra </a:t>
            </a:r>
            <a:r>
              <a:rPr lang="en-US" sz="1400" dirty="0" err="1"/>
              <a:t>Kaczensky</a:t>
            </a:r>
            <a:r>
              <a:rPr lang="en-US" sz="1400" dirty="0"/>
              <a:t>, Peter </a:t>
            </a:r>
            <a:r>
              <a:rPr lang="en-US" sz="1400" dirty="0" err="1"/>
              <a:t>Leimgruber</a:t>
            </a:r>
            <a:r>
              <a:rPr lang="en-US" sz="1400" dirty="0"/>
              <a:t>, and Thomas Mueller. From the fish tank to the Gobi desert: A general, scalable approach to quantifying animal movement coordination. (Unpublished, 2013</a:t>
            </a:r>
            <a:r>
              <a:rPr lang="en-US" sz="1400" dirty="0" smtClean="0"/>
              <a:t>)</a:t>
            </a:r>
          </a:p>
          <a:p>
            <a:pPr marL="0" indent="0">
              <a:buNone/>
            </a:pPr>
            <a:r>
              <a:rPr lang="en-US" sz="1400" dirty="0" smtClean="0"/>
              <a:t>Kirkpatrick</a:t>
            </a:r>
            <a:r>
              <a:rPr lang="en-US" sz="1400" dirty="0"/>
              <a:t>, David </a:t>
            </a:r>
            <a:r>
              <a:rPr lang="en-US" sz="1400" dirty="0" smtClean="0"/>
              <a:t>G., </a:t>
            </a:r>
            <a:r>
              <a:rPr lang="en-US" sz="1400" dirty="0"/>
              <a:t>and </a:t>
            </a:r>
            <a:r>
              <a:rPr lang="en-US" sz="1400" dirty="0" err="1"/>
              <a:t>Raimund</a:t>
            </a:r>
            <a:r>
              <a:rPr lang="en-US" sz="1400" dirty="0"/>
              <a:t> Seidel. "The ultimate planar convex hull algorithm?." </a:t>
            </a:r>
            <a:r>
              <a:rPr lang="en-US" sz="1400" i="1" dirty="0"/>
              <a:t>SIAM journal on computing</a:t>
            </a:r>
            <a:r>
              <a:rPr lang="en-US" sz="1400" dirty="0"/>
              <a:t> 15.1 (1986): 287-299</a:t>
            </a:r>
            <a:r>
              <a:rPr lang="en-US" sz="1400" dirty="0" smtClean="0"/>
              <a:t>.</a:t>
            </a:r>
            <a:endParaRPr lang="en-US" sz="1400" dirty="0"/>
          </a:p>
          <a:p>
            <a:pPr marL="0" indent="0">
              <a:buNone/>
            </a:pPr>
            <a:r>
              <a:rPr lang="en-US" sz="1400" dirty="0" err="1"/>
              <a:t>Lotwick</a:t>
            </a:r>
            <a:r>
              <a:rPr lang="en-US" sz="1400" dirty="0"/>
              <a:t>, H. W., and B. W. Silverman. "Methods for </a:t>
            </a:r>
            <a:r>
              <a:rPr lang="en-US" sz="1400" dirty="0" err="1"/>
              <a:t>analysing</a:t>
            </a:r>
            <a:r>
              <a:rPr lang="en-US" sz="1400" dirty="0"/>
              <a:t> spatial processes of several types of points." </a:t>
            </a:r>
            <a:r>
              <a:rPr lang="en-US" sz="1400" i="1" dirty="0"/>
              <a:t>Journal of the Royal Statistical Society. Series B (Methodological)</a:t>
            </a:r>
            <a:r>
              <a:rPr lang="en-US" sz="1400" dirty="0"/>
              <a:t> (1982): 406-413.</a:t>
            </a:r>
          </a:p>
          <a:p>
            <a:pPr marL="0" indent="0">
              <a:buNone/>
            </a:pPr>
            <a:r>
              <a:rPr lang="en-US" sz="1400" dirty="0"/>
              <a:t>Mueller, Thomas, William F. Fagan, and Volker Grimm. "Integrating individual search and navigation behaviors in mechanistic movement </a:t>
            </a:r>
            <a:r>
              <a:rPr lang="en-US" sz="1400" dirty="0" err="1"/>
              <a:t>models."</a:t>
            </a:r>
            <a:r>
              <a:rPr lang="en-US" sz="1400" i="1" dirty="0" err="1"/>
              <a:t>Theoretical</a:t>
            </a:r>
            <a:r>
              <a:rPr lang="en-US" sz="1400" i="1" dirty="0"/>
              <a:t> Ecology</a:t>
            </a:r>
            <a:r>
              <a:rPr lang="en-US" sz="1400" dirty="0"/>
              <a:t> 4.3 (2011): 341-355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smtClean="0"/>
              <a:t>Mueller</a:t>
            </a:r>
            <a:r>
              <a:rPr lang="en-US" sz="1400" dirty="0"/>
              <a:t>, Thomas, and William F. Fagan. "Search and navigation in dynamic environments–from individual behaviors to population distributions." </a:t>
            </a:r>
            <a:r>
              <a:rPr lang="en-US" sz="1400" i="1" dirty="0"/>
              <a:t>Oikos</a:t>
            </a:r>
            <a:r>
              <a:rPr lang="en-US" sz="1400" dirty="0"/>
              <a:t>117.5 (2008): 654-664.</a:t>
            </a:r>
          </a:p>
          <a:p>
            <a:pPr marL="0" indent="0">
              <a:buNone/>
            </a:pPr>
            <a:r>
              <a:rPr lang="en-US" sz="1400" dirty="0"/>
              <a:t>Mueller, Thomas, et al. "How landscape dynamics link individual‐to population‐level movement patterns: a multispecies comparison of ungulate relocation data." Global Ecology and Biogeography 20.5 (2011): 683-694</a:t>
            </a:r>
            <a:r>
              <a:rPr lang="en-US" sz="1400" dirty="0" smtClean="0"/>
              <a:t>.</a:t>
            </a:r>
          </a:p>
          <a:p>
            <a:pPr marL="0" lvl="0" indent="0">
              <a:buNone/>
            </a:pPr>
            <a:r>
              <a:rPr lang="en-US" sz="1400" dirty="0"/>
              <a:t>R Core Team (2013). R: A language and environment for statistical computing. R Foundation for Statistical Computing, Vienna, Austria. URL </a:t>
            </a:r>
            <a:r>
              <a:rPr lang="en-US" sz="1400" dirty="0">
                <a:hlinkClick r:id="rId2"/>
              </a:rPr>
              <a:t>http://www.R-project.org/</a:t>
            </a:r>
            <a:r>
              <a:rPr lang="en-US" sz="1400" dirty="0" smtClean="0"/>
              <a:t>.</a:t>
            </a:r>
          </a:p>
          <a:p>
            <a:pPr marL="0" indent="0">
              <a:buNone/>
            </a:pPr>
            <a:r>
              <a:rPr lang="en-US" sz="1400" dirty="0" err="1"/>
              <a:t>Rowlingson</a:t>
            </a:r>
            <a:r>
              <a:rPr lang="en-US" sz="1400" dirty="0"/>
              <a:t>, Barry and Peter </a:t>
            </a:r>
            <a:r>
              <a:rPr lang="en-US" sz="1400" dirty="0" err="1"/>
              <a:t>Diggle</a:t>
            </a:r>
            <a:r>
              <a:rPr lang="en-US" sz="1400" dirty="0"/>
              <a:t> (2013). </a:t>
            </a:r>
            <a:r>
              <a:rPr lang="en-US" sz="1400" dirty="0" err="1"/>
              <a:t>splancs</a:t>
            </a:r>
            <a:r>
              <a:rPr lang="en-US" sz="1400" dirty="0"/>
              <a:t>: Spatial and Space-Time Point Pattern Analysis. R package version 2.01-34. http://CRAN.R-</a:t>
            </a:r>
            <a:r>
              <a:rPr lang="en-US" sz="1400" dirty="0" err="1"/>
              <a:t>project.org</a:t>
            </a:r>
            <a:r>
              <a:rPr lang="en-US" sz="1400" dirty="0"/>
              <a:t>/package=</a:t>
            </a:r>
            <a:r>
              <a:rPr lang="en-US" sz="1400" dirty="0" err="1"/>
              <a:t>splancs</a:t>
            </a:r>
            <a:endParaRPr lang="en-US" sz="1400" dirty="0"/>
          </a:p>
          <a:p>
            <a:pPr marL="0" lv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4468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– ‘Evolve’ an Agent Based Model with ANN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651928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Fix landscape variability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124196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Evolve agents for landscape (stage 1)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09162" y="23537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herd from best agent 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(stage 2)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50874" y="4148667"/>
            <a:ext cx="4251325" cy="2235200"/>
          </a:xfrm>
          <a:prstGeom prst="roundRect">
            <a:avLst/>
          </a:prstGeom>
          <a:solidFill>
            <a:srgbClr val="FFA466"/>
          </a:solidFill>
          <a:ln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Determine spatial statistics </a:t>
            </a:r>
          </a:p>
          <a:p>
            <a:pPr algn="ctr"/>
            <a:endParaRPr lang="en-US" dirty="0" smtClean="0">
              <a:solidFill>
                <a:schemeClr val="tx2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Realized Movement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Population Dispersion Index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chemeClr val="tx2"/>
                </a:solidFill>
              </a:rPr>
              <a:t>Movement Correlation Index</a:t>
            </a: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2362197" y="3014134"/>
            <a:ext cx="761999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  <a:endCxn id="11" idx="1"/>
          </p:cNvCxnSpPr>
          <p:nvPr/>
        </p:nvCxnSpPr>
        <p:spPr>
          <a:xfrm>
            <a:off x="4834465" y="3014134"/>
            <a:ext cx="774697" cy="0"/>
          </a:xfrm>
          <a:prstGeom prst="straightConnector1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Elbow Connector 38"/>
          <p:cNvCxnSpPr>
            <a:stCxn id="11" idx="2"/>
          </p:cNvCxnSpPr>
          <p:nvPr/>
        </p:nvCxnSpPr>
        <p:spPr>
          <a:xfrm rot="5400000">
            <a:off x="4900082" y="3702051"/>
            <a:ext cx="1591733" cy="1536698"/>
          </a:xfrm>
          <a:prstGeom prst="bentConnector2">
            <a:avLst/>
          </a:prstGeom>
          <a:ln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H="1">
            <a:off x="4927599" y="5816600"/>
            <a:ext cx="2540001" cy="0"/>
          </a:xfrm>
          <a:prstGeom prst="straightConnector1">
            <a:avLst/>
          </a:prstGeom>
          <a:ln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5015004" y="5486400"/>
            <a:ext cx="2466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Gazelle Relocation Data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86700" y="845522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Background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611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Variability</a:t>
            </a:r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42563" y="1308571"/>
            <a:ext cx="1874458" cy="1828800"/>
            <a:chOff x="335490" y="2884989"/>
            <a:chExt cx="3843578" cy="3749955"/>
          </a:xfrm>
        </p:grpSpPr>
        <p:sp>
          <p:nvSpPr>
            <p:cNvPr id="761" name="Rectangle 760"/>
            <p:cNvSpPr/>
            <p:nvPr/>
          </p:nvSpPr>
          <p:spPr>
            <a:xfrm>
              <a:off x="345951" y="536299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2" name="Rectangle 761"/>
            <p:cNvSpPr/>
            <p:nvPr/>
          </p:nvSpPr>
          <p:spPr>
            <a:xfrm>
              <a:off x="336719" y="44491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3" name="Rectangle 762"/>
            <p:cNvSpPr/>
            <p:nvPr/>
          </p:nvSpPr>
          <p:spPr>
            <a:xfrm>
              <a:off x="335490" y="5701661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4" name="Rectangle 763"/>
            <p:cNvSpPr/>
            <p:nvPr/>
          </p:nvSpPr>
          <p:spPr>
            <a:xfrm>
              <a:off x="1287995" y="507787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7" name="Rectangle 756"/>
            <p:cNvSpPr/>
            <p:nvPr/>
          </p:nvSpPr>
          <p:spPr>
            <a:xfrm>
              <a:off x="962027" y="56940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8" name="Rectangle 757"/>
            <p:cNvSpPr/>
            <p:nvPr/>
          </p:nvSpPr>
          <p:spPr>
            <a:xfrm>
              <a:off x="1919224" y="571184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9" name="Rectangle 758"/>
            <p:cNvSpPr/>
            <p:nvPr/>
          </p:nvSpPr>
          <p:spPr>
            <a:xfrm>
              <a:off x="1626360" y="601080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0" name="Rectangle 759"/>
            <p:cNvSpPr/>
            <p:nvPr/>
          </p:nvSpPr>
          <p:spPr>
            <a:xfrm>
              <a:off x="656925" y="630445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3" name="Rectangle 752"/>
            <p:cNvSpPr/>
            <p:nvPr/>
          </p:nvSpPr>
          <p:spPr>
            <a:xfrm>
              <a:off x="2892433" y="5381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4" name="Rectangle 753"/>
            <p:cNvSpPr/>
            <p:nvPr/>
          </p:nvSpPr>
          <p:spPr>
            <a:xfrm>
              <a:off x="2587331" y="47732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5" name="Rectangle 754"/>
            <p:cNvSpPr/>
            <p:nvPr/>
          </p:nvSpPr>
          <p:spPr>
            <a:xfrm>
              <a:off x="1948096" y="538767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6" name="Rectangle 755"/>
            <p:cNvSpPr/>
            <p:nvPr/>
          </p:nvSpPr>
          <p:spPr>
            <a:xfrm>
              <a:off x="3226566" y="597675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9" name="Rectangle 748"/>
            <p:cNvSpPr/>
            <p:nvPr/>
          </p:nvSpPr>
          <p:spPr>
            <a:xfrm>
              <a:off x="2604278" y="4140834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0" name="Rectangle 749"/>
            <p:cNvSpPr/>
            <p:nvPr/>
          </p:nvSpPr>
          <p:spPr>
            <a:xfrm>
              <a:off x="977914" y="383923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1" name="Rectangle 750"/>
            <p:cNvSpPr/>
            <p:nvPr/>
          </p:nvSpPr>
          <p:spPr>
            <a:xfrm>
              <a:off x="962027" y="474729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2" name="Rectangle 751"/>
            <p:cNvSpPr/>
            <p:nvPr/>
          </p:nvSpPr>
          <p:spPr>
            <a:xfrm>
              <a:off x="1949158" y="4447362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5" name="Rectangle 744"/>
            <p:cNvSpPr/>
            <p:nvPr/>
          </p:nvSpPr>
          <p:spPr>
            <a:xfrm>
              <a:off x="2566931" y="351568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6" name="Rectangle 745"/>
            <p:cNvSpPr/>
            <p:nvPr/>
          </p:nvSpPr>
          <p:spPr>
            <a:xfrm>
              <a:off x="2258193" y="568521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7" name="Rectangle 746"/>
            <p:cNvSpPr/>
            <p:nvPr/>
          </p:nvSpPr>
          <p:spPr>
            <a:xfrm>
              <a:off x="3527132" y="32108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8" name="Rectangle 747"/>
            <p:cNvSpPr/>
            <p:nvPr/>
          </p:nvSpPr>
          <p:spPr>
            <a:xfrm>
              <a:off x="3226566" y="353590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1" name="Rectangle 740"/>
            <p:cNvSpPr/>
            <p:nvPr/>
          </p:nvSpPr>
          <p:spPr>
            <a:xfrm>
              <a:off x="3226566" y="5040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2" name="Rectangle 741"/>
            <p:cNvSpPr/>
            <p:nvPr/>
          </p:nvSpPr>
          <p:spPr>
            <a:xfrm>
              <a:off x="3531659" y="6310778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3" name="Rectangle 742"/>
            <p:cNvSpPr/>
            <p:nvPr/>
          </p:nvSpPr>
          <p:spPr>
            <a:xfrm>
              <a:off x="988655" y="319338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4" name="Rectangle 743"/>
            <p:cNvSpPr/>
            <p:nvPr/>
          </p:nvSpPr>
          <p:spPr>
            <a:xfrm>
              <a:off x="1610191" y="383984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7" name="Rectangle 736"/>
            <p:cNvSpPr/>
            <p:nvPr/>
          </p:nvSpPr>
          <p:spPr>
            <a:xfrm>
              <a:off x="3539833" y="414256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8" name="Rectangle 737"/>
            <p:cNvSpPr/>
            <p:nvPr/>
          </p:nvSpPr>
          <p:spPr>
            <a:xfrm>
              <a:off x="678860" y="321417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9" name="Rectangle 738"/>
            <p:cNvSpPr/>
            <p:nvPr/>
          </p:nvSpPr>
          <p:spPr>
            <a:xfrm>
              <a:off x="2875966" y="4773325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0" name="Rectangle 739"/>
            <p:cNvSpPr/>
            <p:nvPr/>
          </p:nvSpPr>
          <p:spPr>
            <a:xfrm>
              <a:off x="3845694" y="4449093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3" name="Rectangle 732"/>
            <p:cNvSpPr/>
            <p:nvPr/>
          </p:nvSpPr>
          <p:spPr>
            <a:xfrm>
              <a:off x="2255309" y="2884989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4" name="Rectangle 733"/>
            <p:cNvSpPr/>
            <p:nvPr/>
          </p:nvSpPr>
          <p:spPr>
            <a:xfrm>
              <a:off x="2579943" y="2886720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5" name="Rectangle 734"/>
            <p:cNvSpPr/>
            <p:nvPr/>
          </p:nvSpPr>
          <p:spPr>
            <a:xfrm>
              <a:off x="345951" y="2906946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6" name="Rectangle 735"/>
            <p:cNvSpPr/>
            <p:nvPr/>
          </p:nvSpPr>
          <p:spPr>
            <a:xfrm>
              <a:off x="2579929" y="3191517"/>
              <a:ext cx="325968" cy="324166"/>
            </a:xfrm>
            <a:prstGeom prst="rect">
              <a:avLst/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76" name="Group 575"/>
            <p:cNvGrpSpPr/>
            <p:nvPr/>
          </p:nvGrpSpPr>
          <p:grpSpPr>
            <a:xfrm>
              <a:off x="343658" y="2905781"/>
              <a:ext cx="3835410" cy="3721109"/>
              <a:chOff x="901701" y="1601066"/>
              <a:chExt cx="3835410" cy="3721109"/>
            </a:xfrm>
          </p:grpSpPr>
          <p:grpSp>
            <p:nvGrpSpPr>
              <p:cNvPr id="577" name="Group 576"/>
              <p:cNvGrpSpPr/>
              <p:nvPr/>
            </p:nvGrpSpPr>
            <p:grpSpPr>
              <a:xfrm>
                <a:off x="90170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21" name="Rectangle 72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2" name="Rectangle 72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3" name="Rectangle 72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4" name="Rectangle 72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5" name="Rectangle 72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6" name="Rectangle 72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7" name="Rectangle 72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8" name="Rectangle 72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9" name="Rectangle 72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0" name="Rectangle 72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1" name="Rectangle 73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2" name="Rectangle 73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8" name="Group 577"/>
              <p:cNvGrpSpPr/>
              <p:nvPr/>
            </p:nvGrpSpPr>
            <p:grpSpPr>
              <a:xfrm>
                <a:off x="122766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709" name="Rectangle 70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0" name="Rectangle 70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1" name="Rectangle 71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2" name="Rectangle 71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3" name="Rectangle 71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4" name="Rectangle 71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5" name="Rectangle 71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6" name="Rectangle 71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7" name="Rectangle 71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8" name="Rectangle 71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19" name="Rectangle 71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20" name="Rectangle 71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79" name="Group 578"/>
              <p:cNvGrpSpPr/>
              <p:nvPr/>
            </p:nvGrpSpPr>
            <p:grpSpPr>
              <a:xfrm>
                <a:off x="154093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97" name="Rectangle 69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8" name="Rectangle 69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9" name="Rectangle 69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0" name="Rectangle 69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1" name="Rectangle 70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2" name="Rectangle 70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3" name="Rectangle 70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4" name="Rectangle 70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5" name="Rectangle 70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6" name="Rectangle 70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7" name="Rectangle 70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8" name="Rectangle 70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0" name="Group 579"/>
              <p:cNvGrpSpPr/>
              <p:nvPr/>
            </p:nvGrpSpPr>
            <p:grpSpPr>
              <a:xfrm>
                <a:off x="186690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85" name="Rectangle 68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6" name="Rectangle 68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7" name="Rectangle 68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8" name="Rectangle 68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9" name="Rectangle 68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0" name="Rectangle 68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1" name="Rectangle 69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2" name="Rectangle 69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3" name="Rectangle 69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4" name="Rectangle 69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5" name="Rectangle 69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96" name="Rectangle 69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1" name="Group 580"/>
              <p:cNvGrpSpPr/>
              <p:nvPr/>
            </p:nvGrpSpPr>
            <p:grpSpPr>
              <a:xfrm>
                <a:off x="218017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73" name="Rectangle 67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4" name="Rectangle 67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5" name="Rectangle 67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6" name="Rectangle 67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7" name="Rectangle 67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8" name="Rectangle 67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9" name="Rectangle 67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0" name="Rectangle 67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1" name="Rectangle 68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2" name="Rectangle 68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3" name="Rectangle 68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84" name="Rectangle 68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2" name="Group 581"/>
              <p:cNvGrpSpPr/>
              <p:nvPr/>
            </p:nvGrpSpPr>
            <p:grpSpPr>
              <a:xfrm>
                <a:off x="250613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61" name="Rectangle 66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2" name="Rectangle 66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3" name="Rectangle 66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4" name="Rectangle 66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5" name="Rectangle 66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6" name="Rectangle 66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7" name="Rectangle 66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8" name="Rectangle 66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9" name="Rectangle 66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0" name="Rectangle 66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1" name="Rectangle 67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72" name="Rectangle 67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3" name="Group 582"/>
              <p:cNvGrpSpPr/>
              <p:nvPr/>
            </p:nvGrpSpPr>
            <p:grpSpPr>
              <a:xfrm>
                <a:off x="281940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49" name="Rectangle 64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0" name="Rectangle 64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1" name="Rectangle 65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2" name="Rectangle 65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3" name="Rectangle 65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4" name="Rectangle 65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5" name="Rectangle 65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6" name="Rectangle 65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7" name="Rectangle 65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8" name="Rectangle 65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59" name="Rectangle 65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60" name="Rectangle 65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4" name="Group 583"/>
              <p:cNvGrpSpPr/>
              <p:nvPr/>
            </p:nvGrpSpPr>
            <p:grpSpPr>
              <a:xfrm>
                <a:off x="314537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37" name="Rectangle 636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8" name="Rectangle 637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9" name="Rectangle 638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0" name="Rectangle 639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1" name="Rectangle 640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2" name="Rectangle 641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3" name="Rectangle 642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4" name="Rectangle 643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5" name="Rectangle 644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6" name="Rectangle 645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7" name="Rectangle 646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48" name="Rectangle 647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5" name="Group 584"/>
              <p:cNvGrpSpPr/>
              <p:nvPr/>
            </p:nvGrpSpPr>
            <p:grpSpPr>
              <a:xfrm>
                <a:off x="3458641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25" name="Rectangle 624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6" name="Rectangle 625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7" name="Rectangle 626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8" name="Rectangle 627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9" name="Rectangle 628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0" name="Rectangle 629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1" name="Rectangle 630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2" name="Rectangle 631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3" name="Rectangle 632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4" name="Rectangle 633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5" name="Rectangle 634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36" name="Rectangle 635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6" name="Group 585"/>
              <p:cNvGrpSpPr/>
              <p:nvPr/>
            </p:nvGrpSpPr>
            <p:grpSpPr>
              <a:xfrm>
                <a:off x="3784609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13" name="Rectangle 612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4" name="Rectangle 613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5" name="Rectangle 614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6" name="Rectangle 615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7" name="Rectangle 616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8" name="Rectangle 617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9" name="Rectangle 618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0" name="Rectangle 619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1" name="Rectangle 620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2" name="Rectangle 621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3" name="Rectangle 622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24" name="Rectangle 623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7" name="Group 586"/>
              <p:cNvGrpSpPr/>
              <p:nvPr/>
            </p:nvGrpSpPr>
            <p:grpSpPr>
              <a:xfrm>
                <a:off x="4097876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601" name="Rectangle 600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2" name="Rectangle 601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3" name="Rectangle 602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4" name="Rectangle 603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5" name="Rectangle 604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6" name="Rectangle 605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7" name="Rectangle 606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8" name="Rectangle 607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9" name="Rectangle 608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0" name="Rectangle 609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1" name="Rectangle 610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12" name="Rectangle 611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588" name="Group 587"/>
              <p:cNvGrpSpPr/>
              <p:nvPr/>
            </p:nvGrpSpPr>
            <p:grpSpPr>
              <a:xfrm>
                <a:off x="4423844" y="1601066"/>
                <a:ext cx="313267" cy="3721109"/>
                <a:chOff x="901701" y="1600200"/>
                <a:chExt cx="313267" cy="3721109"/>
              </a:xfrm>
            </p:grpSpPr>
            <p:sp>
              <p:nvSpPr>
                <p:cNvPr id="589" name="Rectangle 588"/>
                <p:cNvSpPr/>
                <p:nvPr/>
              </p:nvSpPr>
              <p:spPr>
                <a:xfrm>
                  <a:off x="901701" y="160020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0" name="Rectangle 589"/>
                <p:cNvSpPr/>
                <p:nvPr/>
              </p:nvSpPr>
              <p:spPr>
                <a:xfrm>
                  <a:off x="901701" y="191000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1" name="Rectangle 590"/>
                <p:cNvSpPr/>
                <p:nvPr/>
              </p:nvSpPr>
              <p:spPr>
                <a:xfrm>
                  <a:off x="901701" y="221980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2" name="Rectangle 591"/>
                <p:cNvSpPr/>
                <p:nvPr/>
              </p:nvSpPr>
              <p:spPr>
                <a:xfrm>
                  <a:off x="901701" y="252961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3" name="Rectangle 592"/>
                <p:cNvSpPr/>
                <p:nvPr/>
              </p:nvSpPr>
              <p:spPr>
                <a:xfrm>
                  <a:off x="901701" y="283941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4" name="Rectangle 593"/>
                <p:cNvSpPr/>
                <p:nvPr/>
              </p:nvSpPr>
              <p:spPr>
                <a:xfrm>
                  <a:off x="901701" y="314922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5" name="Rectangle 594"/>
                <p:cNvSpPr/>
                <p:nvPr/>
              </p:nvSpPr>
              <p:spPr>
                <a:xfrm>
                  <a:off x="901701" y="3459024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6" name="Rectangle 595"/>
                <p:cNvSpPr/>
                <p:nvPr/>
              </p:nvSpPr>
              <p:spPr>
                <a:xfrm>
                  <a:off x="901701" y="3768828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7" name="Rectangle 596"/>
                <p:cNvSpPr/>
                <p:nvPr/>
              </p:nvSpPr>
              <p:spPr>
                <a:xfrm>
                  <a:off x="901701" y="407863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8" name="Rectangle 597"/>
                <p:cNvSpPr/>
                <p:nvPr/>
              </p:nvSpPr>
              <p:spPr>
                <a:xfrm>
                  <a:off x="901701" y="4388436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99" name="Rectangle 598"/>
                <p:cNvSpPr/>
                <p:nvPr/>
              </p:nvSpPr>
              <p:spPr>
                <a:xfrm>
                  <a:off x="901701" y="4698240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600" name="Rectangle 599"/>
                <p:cNvSpPr/>
                <p:nvPr/>
              </p:nvSpPr>
              <p:spPr>
                <a:xfrm>
                  <a:off x="901701" y="5008042"/>
                  <a:ext cx="313267" cy="313267"/>
                </a:xfrm>
                <a:prstGeom prst="rect">
                  <a:avLst/>
                </a:prstGeom>
                <a:noFill/>
                <a:ln>
                  <a:solidFill>
                    <a:srgbClr val="71685A"/>
                  </a:solidFill>
                </a:ln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26" name="TextBox 25"/>
          <p:cNvSpPr txBox="1"/>
          <p:nvPr/>
        </p:nvSpPr>
        <p:spPr>
          <a:xfrm>
            <a:off x="-30704" y="4946701"/>
            <a:ext cx="17485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Predictability</a:t>
            </a:r>
            <a:endParaRPr lang="en-US" dirty="0"/>
          </a:p>
        </p:txBody>
      </p:sp>
      <p:sp>
        <p:nvSpPr>
          <p:cNvPr id="4923" name="TextBox 4922"/>
          <p:cNvSpPr txBox="1"/>
          <p:nvPr/>
        </p:nvSpPr>
        <p:spPr>
          <a:xfrm>
            <a:off x="86294" y="5673267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50%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748572" y="3751401"/>
            <a:ext cx="5812520" cy="2801376"/>
            <a:chOff x="1748572" y="3751401"/>
            <a:chExt cx="5812520" cy="2801376"/>
          </a:xfrm>
        </p:grpSpPr>
        <p:grpSp>
          <p:nvGrpSpPr>
            <p:cNvPr id="21" name="Group 20"/>
            <p:cNvGrpSpPr/>
            <p:nvPr/>
          </p:nvGrpSpPr>
          <p:grpSpPr>
            <a:xfrm>
              <a:off x="1748572" y="3751401"/>
              <a:ext cx="1171022" cy="1143000"/>
              <a:chOff x="1596172" y="3751401"/>
              <a:chExt cx="1171022" cy="1143000"/>
            </a:xfrm>
          </p:grpSpPr>
          <p:grpSp>
            <p:nvGrpSpPr>
              <p:cNvPr id="2152" name="Group 2151"/>
              <p:cNvGrpSpPr/>
              <p:nvPr/>
            </p:nvGrpSpPr>
            <p:grpSpPr>
              <a:xfrm>
                <a:off x="1599157" y="4502813"/>
                <a:ext cx="193881" cy="192563"/>
                <a:chOff x="2819406" y="5014105"/>
                <a:chExt cx="635012" cy="630694"/>
              </a:xfrm>
            </p:grpSpPr>
            <p:sp>
              <p:nvSpPr>
                <p:cNvPr id="2345" name="Rectangle 234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6" name="Rectangle 234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7" name="Rectangle 234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8" name="Rectangle 234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3" name="Group 2152"/>
              <p:cNvGrpSpPr/>
              <p:nvPr/>
            </p:nvGrpSpPr>
            <p:grpSpPr>
              <a:xfrm>
                <a:off x="1887390" y="4701838"/>
                <a:ext cx="193881" cy="192563"/>
                <a:chOff x="2819406" y="5014105"/>
                <a:chExt cx="635012" cy="630694"/>
              </a:xfrm>
              <a:solidFill>
                <a:schemeClr val="bg2"/>
              </a:solidFill>
            </p:grpSpPr>
            <p:sp>
              <p:nvSpPr>
                <p:cNvPr id="2341" name="Rectangle 234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2" name="Rectangle 234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3" name="Rectangle 234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4" name="Rectangle 234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4" name="Group 2153"/>
              <p:cNvGrpSpPr/>
              <p:nvPr/>
            </p:nvGrpSpPr>
            <p:grpSpPr>
              <a:xfrm>
                <a:off x="2281611" y="4513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2337" name="Rectangle 233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8" name="Rectangle 233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9" name="Rectangle 233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40" name="Rectangle 233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5" name="Group 2154"/>
              <p:cNvGrpSpPr/>
              <p:nvPr/>
            </p:nvGrpSpPr>
            <p:grpSpPr>
              <a:xfrm>
                <a:off x="1697386" y="413483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2333" name="Rectangle 233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4" name="Rectangle 233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5" name="Rectangle 233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6" name="Rectangle 233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6" name="Group 2155"/>
              <p:cNvGrpSpPr/>
              <p:nvPr/>
            </p:nvGrpSpPr>
            <p:grpSpPr>
              <a:xfrm>
                <a:off x="2277730" y="3943964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9" name="Rectangle 23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0" name="Rectangle 23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1" name="Rectangle 23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32" name="Rectangle 23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7" name="Group 2156"/>
              <p:cNvGrpSpPr/>
              <p:nvPr/>
            </p:nvGrpSpPr>
            <p:grpSpPr>
              <a:xfrm>
                <a:off x="1888685" y="3758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5" name="Rectangle 2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6" name="Rectangle 2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7" name="Rectangle 2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8" name="Rectangle 2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8" name="Group 2157"/>
              <p:cNvGrpSpPr/>
              <p:nvPr/>
            </p:nvGrpSpPr>
            <p:grpSpPr>
              <a:xfrm>
                <a:off x="2478068" y="4135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2321" name="Rectangle 2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2" name="Rectangle 2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3" name="Rectangle 2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4" name="Rectangle 2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59" name="Group 2158"/>
              <p:cNvGrpSpPr/>
              <p:nvPr/>
            </p:nvGrpSpPr>
            <p:grpSpPr>
              <a:xfrm>
                <a:off x="2086438" y="3751401"/>
                <a:ext cx="193881" cy="192563"/>
                <a:chOff x="2819406" y="5014105"/>
                <a:chExt cx="635012" cy="630694"/>
              </a:xfrm>
            </p:grpSpPr>
            <p:sp>
              <p:nvSpPr>
                <p:cNvPr id="2317" name="Rectangle 2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8" name="Rectangle 2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19" name="Rectangle 2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20" name="Rectangle 2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160" name="Group 2159"/>
              <p:cNvGrpSpPr/>
              <p:nvPr/>
            </p:nvGrpSpPr>
            <p:grpSpPr>
              <a:xfrm>
                <a:off x="1596172" y="3756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2161" name="Group 216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305" name="Rectangle 23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6" name="Rectangle 23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7" name="Rectangle 23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8" name="Rectangle 23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9" name="Rectangle 23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0" name="Rectangle 23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1" name="Rectangle 23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2" name="Rectangle 23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3" name="Rectangle 23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4" name="Rectangle 23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5" name="Rectangle 23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16" name="Rectangle 23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2" name="Group 216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93" name="Rectangle 22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4" name="Rectangle 22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5" name="Rectangle 22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6" name="Rectangle 22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7" name="Rectangle 22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8" name="Rectangle 22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9" name="Rectangle 22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0" name="Rectangle 22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1" name="Rectangle 23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2" name="Rectangle 23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3" name="Rectangle 23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304" name="Rectangle 23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3" name="Group 216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81" name="Rectangle 22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2" name="Rectangle 22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3" name="Rectangle 22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4" name="Rectangle 22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5" name="Rectangle 22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6" name="Rectangle 22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7" name="Rectangle 22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8" name="Rectangle 22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9" name="Rectangle 22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0" name="Rectangle 22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1" name="Rectangle 22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92" name="Rectangle 22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4" name="Group 216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69" name="Rectangle 2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0" name="Rectangle 2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1" name="Rectangle 2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2" name="Rectangle 2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3" name="Rectangle 2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4" name="Rectangle 2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5" name="Rectangle 2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6" name="Rectangle 2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7" name="Rectangle 2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8" name="Rectangle 2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79" name="Rectangle 2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80" name="Rectangle 2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5" name="Group 216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57" name="Rectangle 2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8" name="Rectangle 2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9" name="Rectangle 2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0" name="Rectangle 2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1" name="Rectangle 2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2" name="Rectangle 2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3" name="Rectangle 2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4" name="Rectangle 2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5" name="Rectangle 2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6" name="Rectangle 2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7" name="Rectangle 2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68" name="Rectangle 2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6" name="Group 216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45" name="Rectangle 22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6" name="Rectangle 22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7" name="Rectangle 22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8" name="Rectangle 22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9" name="Rectangle 22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0" name="Rectangle 22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1" name="Rectangle 22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2" name="Rectangle 22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3" name="Rectangle 22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4" name="Rectangle 22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5" name="Rectangle 22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56" name="Rectangle 22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7" name="Group 216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33" name="Rectangle 22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4" name="Rectangle 22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5" name="Rectangle 22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6" name="Rectangle 22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7" name="Rectangle 22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8" name="Rectangle 22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9" name="Rectangle 22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0" name="Rectangle 22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1" name="Rectangle 22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2" name="Rectangle 22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3" name="Rectangle 22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44" name="Rectangle 22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8" name="Group 216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21" name="Rectangle 22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2" name="Rectangle 22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3" name="Rectangle 22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4" name="Rectangle 22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5" name="Rectangle 22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6" name="Rectangle 22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7" name="Rectangle 22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8" name="Rectangle 22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9" name="Rectangle 22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0" name="Rectangle 22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1" name="Rectangle 22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32" name="Rectangle 22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69" name="Group 216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209" name="Rectangle 22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0" name="Rectangle 22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1" name="Rectangle 22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2" name="Rectangle 22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3" name="Rectangle 22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4" name="Rectangle 22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5" name="Rectangle 22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6" name="Rectangle 22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7" name="Rectangle 22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8" name="Rectangle 22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19" name="Rectangle 22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20" name="Rectangle 22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0" name="Group 216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97" name="Rectangle 21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8" name="Rectangle 21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9" name="Rectangle 21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0" name="Rectangle 21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1" name="Rectangle 22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2" name="Rectangle 22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3" name="Rectangle 22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4" name="Rectangle 22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5" name="Rectangle 22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6" name="Rectangle 22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7" name="Rectangle 22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208" name="Rectangle 22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1" name="Group 217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85" name="Rectangle 21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6" name="Rectangle 21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7" name="Rectangle 21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8" name="Rectangle 21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9" name="Rectangle 21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0" name="Rectangle 21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1" name="Rectangle 21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2" name="Rectangle 21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3" name="Rectangle 21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4" name="Rectangle 21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5" name="Rectangle 21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96" name="Rectangle 21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172" name="Group 217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173" name="Rectangle 21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4" name="Rectangle 21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5" name="Rectangle 217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6" name="Rectangle 21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7" name="Rectangle 21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8" name="Rectangle 21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79" name="Rectangle 21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0" name="Rectangle 21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1" name="Rectangle 21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2" name="Rectangle 21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3" name="Rectangle 21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184" name="Rectangle 21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0" name="Group 19"/>
            <p:cNvGrpSpPr/>
            <p:nvPr/>
          </p:nvGrpSpPr>
          <p:grpSpPr>
            <a:xfrm>
              <a:off x="3290556" y="3751871"/>
              <a:ext cx="1171022" cy="1141590"/>
              <a:chOff x="3138156" y="3751871"/>
              <a:chExt cx="1171022" cy="1141590"/>
            </a:xfrm>
          </p:grpSpPr>
          <p:grpSp>
            <p:nvGrpSpPr>
              <p:cNvPr id="3538" name="Group 3537"/>
              <p:cNvGrpSpPr/>
              <p:nvPr/>
            </p:nvGrpSpPr>
            <p:grpSpPr>
              <a:xfrm>
                <a:off x="3141141" y="4503283"/>
                <a:ext cx="193881" cy="192563"/>
                <a:chOff x="2819406" y="5014105"/>
                <a:chExt cx="635012" cy="630694"/>
              </a:xfrm>
            </p:grpSpPr>
            <p:sp>
              <p:nvSpPr>
                <p:cNvPr id="3731" name="Rectangle 37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2" name="Rectangle 37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3" name="Rectangle 37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4" name="Rectangle 37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39" name="Group 3538"/>
              <p:cNvGrpSpPr/>
              <p:nvPr/>
            </p:nvGrpSpPr>
            <p:grpSpPr>
              <a:xfrm>
                <a:off x="3524856" y="432684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27" name="Rectangle 37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8" name="Rectangle 37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9" name="Rectangle 37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30" name="Rectangle 37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0" name="Group 3539"/>
              <p:cNvGrpSpPr/>
              <p:nvPr/>
            </p:nvGrpSpPr>
            <p:grpSpPr>
              <a:xfrm>
                <a:off x="3823595" y="4514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3723" name="Rectangle 37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4" name="Rectangle 37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5" name="Rectangle 37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6" name="Rectangle 37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1" name="Group 3540"/>
              <p:cNvGrpSpPr/>
              <p:nvPr/>
            </p:nvGrpSpPr>
            <p:grpSpPr>
              <a:xfrm>
                <a:off x="4112713" y="44131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719" name="Rectangle 37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0" name="Rectangle 37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1" name="Rectangle 37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22" name="Rectangle 37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2" name="Group 3541"/>
              <p:cNvGrpSpPr/>
              <p:nvPr/>
            </p:nvGrpSpPr>
            <p:grpSpPr>
              <a:xfrm>
                <a:off x="3819714" y="3944434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5" name="Rectangle 37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6" name="Rectangle 37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7" name="Rectangle 37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8" name="Rectangle 37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3" name="Group 3542"/>
              <p:cNvGrpSpPr/>
              <p:nvPr/>
            </p:nvGrpSpPr>
            <p:grpSpPr>
              <a:xfrm>
                <a:off x="3430669" y="3758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3711" name="Rectangle 37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2" name="Rectangle 37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3" name="Rectangle 37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4" name="Rectangle 37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4" name="Group 3543"/>
              <p:cNvGrpSpPr/>
              <p:nvPr/>
            </p:nvGrpSpPr>
            <p:grpSpPr>
              <a:xfrm>
                <a:off x="4020052" y="4135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7" name="Rectangle 37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8" name="Rectangle 37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9" name="Rectangle 37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10" name="Rectangle 37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5" name="Group 3544"/>
              <p:cNvGrpSpPr/>
              <p:nvPr/>
            </p:nvGrpSpPr>
            <p:grpSpPr>
              <a:xfrm>
                <a:off x="3628422" y="3751871"/>
                <a:ext cx="193881" cy="192563"/>
                <a:chOff x="2819406" y="5014105"/>
                <a:chExt cx="635012" cy="630694"/>
              </a:xfrm>
            </p:grpSpPr>
            <p:sp>
              <p:nvSpPr>
                <p:cNvPr id="3703" name="Rectangle 37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4" name="Rectangle 37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5" name="Rectangle 37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06" name="Rectangle 37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46" name="Group 3545"/>
              <p:cNvGrpSpPr/>
              <p:nvPr/>
            </p:nvGrpSpPr>
            <p:grpSpPr>
              <a:xfrm>
                <a:off x="3138156" y="3757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547" name="Group 354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91" name="Rectangle 36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2" name="Rectangle 36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3" name="Rectangle 36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4" name="Rectangle 36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5" name="Rectangle 36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6" name="Rectangle 36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7" name="Rectangle 36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8" name="Rectangle 36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9" name="Rectangle 36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0" name="Rectangle 36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1" name="Rectangle 37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02" name="Rectangle 37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8" name="Group 354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79" name="Rectangle 36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0" name="Rectangle 36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1" name="Rectangle 36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2" name="Rectangle 36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3" name="Rectangle 36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4" name="Rectangle 36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5" name="Rectangle 36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6" name="Rectangle 36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7" name="Rectangle 36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8" name="Rectangle 36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89" name="Rectangle 36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90" name="Rectangle 36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49" name="Group 354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67" name="Rectangle 36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8" name="Rectangle 36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9" name="Rectangle 36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0" name="Rectangle 36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1" name="Rectangle 36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2" name="Rectangle 36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3" name="Rectangle 36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4" name="Rectangle 36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5" name="Rectangle 36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6" name="Rectangle 36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7" name="Rectangle 36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78" name="Rectangle 36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0" name="Group 354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55" name="Rectangle 36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6" name="Rectangle 36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7" name="Rectangle 36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8" name="Rectangle 36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9" name="Rectangle 36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0" name="Rectangle 36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1" name="Rectangle 36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2" name="Rectangle 36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3" name="Rectangle 36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4" name="Rectangle 36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5" name="Rectangle 36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66" name="Rectangle 36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1" name="Group 355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43" name="Rectangle 36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4" name="Rectangle 36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5" name="Rectangle 36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6" name="Rectangle 36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7" name="Rectangle 36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8" name="Rectangle 36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9" name="Rectangle 36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0" name="Rectangle 36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1" name="Rectangle 36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2" name="Rectangle 36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3" name="Rectangle 36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54" name="Rectangle 36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2" name="Group 355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31" name="Rectangle 36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2" name="Rectangle 36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3" name="Rectangle 36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4" name="Rectangle 36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5" name="Rectangle 36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6" name="Rectangle 36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7" name="Rectangle 36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8" name="Rectangle 36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9" name="Rectangle 36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0" name="Rectangle 36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1" name="Rectangle 36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42" name="Rectangle 36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3" name="Group 355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19" name="Rectangle 36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0" name="Rectangle 36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1" name="Rectangle 36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2" name="Rectangle 36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3" name="Rectangle 36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4" name="Rectangle 36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5" name="Rectangle 36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6" name="Rectangle 36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7" name="Rectangle 36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8" name="Rectangle 36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29" name="Rectangle 36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30" name="Rectangle 36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4" name="Group 355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607" name="Rectangle 36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8" name="Rectangle 36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9" name="Rectangle 36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0" name="Rectangle 36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1" name="Rectangle 36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2" name="Rectangle 36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3" name="Rectangle 36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4" name="Rectangle 36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5" name="Rectangle 36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6" name="Rectangle 36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7" name="Rectangle 36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18" name="Rectangle 36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5" name="Group 355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95" name="Rectangle 35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6" name="Rectangle 35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7" name="Rectangle 35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8" name="Rectangle 35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9" name="Rectangle 35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0" name="Rectangle 35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1" name="Rectangle 36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2" name="Rectangle 36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3" name="Rectangle 36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4" name="Rectangle 36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5" name="Rectangle 36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06" name="Rectangle 36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6" name="Group 355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83" name="Rectangle 35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4" name="Rectangle 35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5" name="Rectangle 35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6" name="Rectangle 35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7" name="Rectangle 35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8" name="Rectangle 35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9" name="Rectangle 35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0" name="Rectangle 35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1" name="Rectangle 35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2" name="Rectangle 35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3" name="Rectangle 35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94" name="Rectangle 35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7" name="Group 355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71" name="Rectangle 35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2" name="Rectangle 35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3" name="Rectangle 35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4" name="Rectangle 35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5" name="Rectangle 35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6" name="Rectangle 35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7" name="Rectangle 35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8" name="Rectangle 35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9" name="Rectangle 35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0" name="Rectangle 35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1" name="Rectangle 35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82" name="Rectangle 35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558" name="Group 355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559" name="Rectangle 35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0" name="Rectangle 35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1" name="Rectangle 356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2" name="Rectangle 35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3" name="Rectangle 35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4" name="Rectangle 35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5" name="Rectangle 35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6" name="Rectangle 35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7" name="Rectangle 35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8" name="Rectangle 35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69" name="Rectangle 35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570" name="Rectangle 35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9" name="Group 18"/>
            <p:cNvGrpSpPr/>
            <p:nvPr/>
          </p:nvGrpSpPr>
          <p:grpSpPr>
            <a:xfrm>
              <a:off x="4832540" y="3752341"/>
              <a:ext cx="1171022" cy="1143563"/>
              <a:chOff x="4680140" y="3752341"/>
              <a:chExt cx="1171022" cy="1143563"/>
            </a:xfrm>
          </p:grpSpPr>
          <p:grpSp>
            <p:nvGrpSpPr>
              <p:cNvPr id="3736" name="Group 3735"/>
              <p:cNvGrpSpPr/>
              <p:nvPr/>
            </p:nvGrpSpPr>
            <p:grpSpPr>
              <a:xfrm>
                <a:off x="4683125" y="4503753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9" name="Rectangle 392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0" name="Rectangle 392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1" name="Rectangle 393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32" name="Rectangle 393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7" name="Group 3736"/>
              <p:cNvGrpSpPr/>
              <p:nvPr/>
            </p:nvGrpSpPr>
            <p:grpSpPr>
              <a:xfrm>
                <a:off x="5655991" y="470334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25" name="Rectangle 39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6" name="Rectangle 39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7" name="Rectangle 39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8" name="Rectangle 39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8" name="Group 3737"/>
              <p:cNvGrpSpPr/>
              <p:nvPr/>
            </p:nvGrpSpPr>
            <p:grpSpPr>
              <a:xfrm>
                <a:off x="5365579" y="4514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3921" name="Rectangle 39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2" name="Rectangle 39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3" name="Rectangle 39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4" name="Rectangle 39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39" name="Group 3738"/>
              <p:cNvGrpSpPr/>
              <p:nvPr/>
            </p:nvGrpSpPr>
            <p:grpSpPr>
              <a:xfrm>
                <a:off x="4685709" y="3940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3917" name="Rectangle 39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8" name="Rectangle 39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9" name="Rectangle 39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20" name="Rectangle 39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0" name="Group 3739"/>
              <p:cNvGrpSpPr/>
              <p:nvPr/>
            </p:nvGrpSpPr>
            <p:grpSpPr>
              <a:xfrm>
                <a:off x="5361698" y="3944904"/>
                <a:ext cx="193881" cy="192563"/>
                <a:chOff x="2819406" y="5014105"/>
                <a:chExt cx="635012" cy="630694"/>
              </a:xfrm>
            </p:grpSpPr>
            <p:sp>
              <p:nvSpPr>
                <p:cNvPr id="3913" name="Rectangle 39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4" name="Rectangle 39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5" name="Rectangle 39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6" name="Rectangle 39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1" name="Group 3740"/>
              <p:cNvGrpSpPr/>
              <p:nvPr/>
            </p:nvGrpSpPr>
            <p:grpSpPr>
              <a:xfrm>
                <a:off x="4972653" y="3759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9" name="Rectangle 39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0" name="Rectangle 39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1" name="Rectangle 39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12" name="Rectangle 39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2" name="Group 3741"/>
              <p:cNvGrpSpPr/>
              <p:nvPr/>
            </p:nvGrpSpPr>
            <p:grpSpPr>
              <a:xfrm>
                <a:off x="5562036" y="4136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5" name="Rectangle 39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6" name="Rectangle 39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7" name="Rectangle 39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8" name="Rectangle 39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3" name="Group 3742"/>
              <p:cNvGrpSpPr/>
              <p:nvPr/>
            </p:nvGrpSpPr>
            <p:grpSpPr>
              <a:xfrm>
                <a:off x="5170406" y="3752341"/>
                <a:ext cx="193881" cy="192563"/>
                <a:chOff x="2819406" y="5014105"/>
                <a:chExt cx="635012" cy="630694"/>
              </a:xfrm>
            </p:grpSpPr>
            <p:sp>
              <p:nvSpPr>
                <p:cNvPr id="3901" name="Rectangle 39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2" name="Rectangle 39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3" name="Rectangle 39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04" name="Rectangle 39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744" name="Group 3743"/>
              <p:cNvGrpSpPr/>
              <p:nvPr/>
            </p:nvGrpSpPr>
            <p:grpSpPr>
              <a:xfrm>
                <a:off x="4680140" y="3757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745" name="Group 374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89" name="Rectangle 38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0" name="Rectangle 38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1" name="Rectangle 38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2" name="Rectangle 38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3" name="Rectangle 38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4" name="Rectangle 38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5" name="Rectangle 38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6" name="Rectangle 38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7" name="Rectangle 38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8" name="Rectangle 38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99" name="Rectangle 38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00" name="Rectangle 38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6" name="Group 374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77" name="Rectangle 38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8" name="Rectangle 38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9" name="Rectangle 38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0" name="Rectangle 38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1" name="Rectangle 38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2" name="Rectangle 38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3" name="Rectangle 38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4" name="Rectangle 38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5" name="Rectangle 38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6" name="Rectangle 38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7" name="Rectangle 38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88" name="Rectangle 38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7" name="Group 374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65" name="Rectangle 38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6" name="Rectangle 38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7" name="Rectangle 38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8" name="Rectangle 38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9" name="Rectangle 38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0" name="Rectangle 38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1" name="Rectangle 38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2" name="Rectangle 38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3" name="Rectangle 38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4" name="Rectangle 38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5" name="Rectangle 38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76" name="Rectangle 38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8" name="Group 374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53" name="Rectangle 38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4" name="Rectangle 38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5" name="Rectangle 385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6" name="Rectangle 38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7" name="Rectangle 38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8" name="Rectangle 38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9" name="Rectangle 38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0" name="Rectangle 38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1" name="Rectangle 38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2" name="Rectangle 38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3" name="Rectangle 38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64" name="Rectangle 38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49" name="Group 374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41" name="Rectangle 384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2" name="Rectangle 384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3" name="Rectangle 384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4" name="Rectangle 384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5" name="Rectangle 384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6" name="Rectangle 384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7" name="Rectangle 384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8" name="Rectangle 384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9" name="Rectangle 384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0" name="Rectangle 384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1" name="Rectangle 385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52" name="Rectangle 385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0" name="Group 374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29" name="Rectangle 382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0" name="Rectangle 382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1" name="Rectangle 383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2" name="Rectangle 383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3" name="Rectangle 383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4" name="Rectangle 383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5" name="Rectangle 383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6" name="Rectangle 383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7" name="Rectangle 383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8" name="Rectangle 383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39" name="Rectangle 383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40" name="Rectangle 383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1" name="Group 375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17" name="Rectangle 381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8" name="Rectangle 381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9" name="Rectangle 381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0" name="Rectangle 381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1" name="Rectangle 382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2" name="Rectangle 382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3" name="Rectangle 382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4" name="Rectangle 382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5" name="Rectangle 382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6" name="Rectangle 382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7" name="Rectangle 382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28" name="Rectangle 382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2" name="Group 375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805" name="Rectangle 380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6" name="Rectangle 380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7" name="Rectangle 380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8" name="Rectangle 380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9" name="Rectangle 380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0" name="Rectangle 380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1" name="Rectangle 381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2" name="Rectangle 381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3" name="Rectangle 381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4" name="Rectangle 381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5" name="Rectangle 381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16" name="Rectangle 381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3" name="Group 375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93" name="Rectangle 379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4" name="Rectangle 379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5" name="Rectangle 379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6" name="Rectangle 379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7" name="Rectangle 379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8" name="Rectangle 379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9" name="Rectangle 379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0" name="Rectangle 379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1" name="Rectangle 380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2" name="Rectangle 380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3" name="Rectangle 380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04" name="Rectangle 380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4" name="Group 375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81" name="Rectangle 37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2" name="Rectangle 37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3" name="Rectangle 37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4" name="Rectangle 37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5" name="Rectangle 37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6" name="Rectangle 37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7" name="Rectangle 37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8" name="Rectangle 37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9" name="Rectangle 37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0" name="Rectangle 37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1" name="Rectangle 37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92" name="Rectangle 37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5" name="Group 375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69" name="Rectangle 37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0" name="Rectangle 37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1" name="Rectangle 37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2" name="Rectangle 37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3" name="Rectangle 37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4" name="Rectangle 37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5" name="Rectangle 37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6" name="Rectangle 37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7" name="Rectangle 37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8" name="Rectangle 37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79" name="Rectangle 37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80" name="Rectangle 37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756" name="Group 375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757" name="Rectangle 37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8" name="Rectangle 37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59" name="Rectangle 375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0" name="Rectangle 37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1" name="Rectangle 37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2" name="Rectangle 37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3" name="Rectangle 37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4" name="Rectangle 37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5" name="Rectangle 37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6" name="Rectangle 37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7" name="Rectangle 37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768" name="Rectangle 37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18" name="Group 17"/>
            <p:cNvGrpSpPr/>
            <p:nvPr/>
          </p:nvGrpSpPr>
          <p:grpSpPr>
            <a:xfrm>
              <a:off x="6374523" y="3752811"/>
              <a:ext cx="1171022" cy="1141590"/>
              <a:chOff x="6222123" y="3752811"/>
              <a:chExt cx="1171022" cy="1141590"/>
            </a:xfrm>
          </p:grpSpPr>
          <p:grpSp>
            <p:nvGrpSpPr>
              <p:cNvPr id="3934" name="Group 3933"/>
              <p:cNvGrpSpPr/>
              <p:nvPr/>
            </p:nvGrpSpPr>
            <p:grpSpPr>
              <a:xfrm>
                <a:off x="6225108" y="4504223"/>
                <a:ext cx="193881" cy="192563"/>
                <a:chOff x="2819406" y="5014105"/>
                <a:chExt cx="635012" cy="630694"/>
              </a:xfrm>
            </p:grpSpPr>
            <p:sp>
              <p:nvSpPr>
                <p:cNvPr id="4127" name="Rectangle 412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8" name="Rectangle 412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9" name="Rectangle 412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30" name="Rectangle 412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5" name="Group 3934"/>
              <p:cNvGrpSpPr/>
              <p:nvPr/>
            </p:nvGrpSpPr>
            <p:grpSpPr>
              <a:xfrm>
                <a:off x="6511886" y="403433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23" name="Rectangle 41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4" name="Rectangle 41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5" name="Rectangle 41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6" name="Rectangle 41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6" name="Group 3935"/>
              <p:cNvGrpSpPr/>
              <p:nvPr/>
            </p:nvGrpSpPr>
            <p:grpSpPr>
              <a:xfrm>
                <a:off x="6907562" y="4515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9" name="Rectangle 41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0" name="Rectangle 41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1" name="Rectangle 41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22" name="Rectangle 41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7" name="Group 3936"/>
              <p:cNvGrpSpPr/>
              <p:nvPr/>
            </p:nvGrpSpPr>
            <p:grpSpPr>
              <a:xfrm>
                <a:off x="6705767" y="432933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115" name="Rectangle 41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6" name="Rectangle 41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7" name="Rectangle 41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8" name="Rectangle 41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8" name="Group 3937"/>
              <p:cNvGrpSpPr/>
              <p:nvPr/>
            </p:nvGrpSpPr>
            <p:grpSpPr>
              <a:xfrm>
                <a:off x="6903681" y="39453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111" name="Rectangle 41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2" name="Rectangle 41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3" name="Rectangle 41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4" name="Rectangle 41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39" name="Group 3938"/>
              <p:cNvGrpSpPr/>
              <p:nvPr/>
            </p:nvGrpSpPr>
            <p:grpSpPr>
              <a:xfrm>
                <a:off x="6514636" y="3759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7" name="Rectangle 41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8" name="Rectangle 41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9" name="Rectangle 41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10" name="Rectangle 41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0" name="Group 3939"/>
              <p:cNvGrpSpPr/>
              <p:nvPr/>
            </p:nvGrpSpPr>
            <p:grpSpPr>
              <a:xfrm>
                <a:off x="7104019" y="4136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103" name="Rectangle 41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4" name="Rectangle 41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5" name="Rectangle 41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6" name="Rectangle 41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1" name="Group 3940"/>
              <p:cNvGrpSpPr/>
              <p:nvPr/>
            </p:nvGrpSpPr>
            <p:grpSpPr>
              <a:xfrm>
                <a:off x="6712389" y="3752811"/>
                <a:ext cx="193881" cy="192563"/>
                <a:chOff x="2819406" y="5014105"/>
                <a:chExt cx="635012" cy="630694"/>
              </a:xfrm>
            </p:grpSpPr>
            <p:sp>
              <p:nvSpPr>
                <p:cNvPr id="4099" name="Rectangle 40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0" name="Rectangle 40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1" name="Rectangle 41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02" name="Rectangle 41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942" name="Group 3941"/>
              <p:cNvGrpSpPr/>
              <p:nvPr/>
            </p:nvGrpSpPr>
            <p:grpSpPr>
              <a:xfrm>
                <a:off x="6222123" y="3758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3943" name="Group 3942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87" name="Rectangle 40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8" name="Rectangle 40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9" name="Rectangle 40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0" name="Rectangle 40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1" name="Rectangle 40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2" name="Rectangle 40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3" name="Rectangle 40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4" name="Rectangle 40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5" name="Rectangle 40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6" name="Rectangle 40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7" name="Rectangle 40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8" name="Rectangle 40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4" name="Group 3943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75" name="Rectangle 40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6" name="Rectangle 40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7" name="Rectangle 40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8" name="Rectangle 40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9" name="Rectangle 40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0" name="Rectangle 40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1" name="Rectangle 40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2" name="Rectangle 40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3" name="Rectangle 40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4" name="Rectangle 40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5" name="Rectangle 40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6" name="Rectangle 40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5" name="Group 394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63" name="Rectangle 40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4" name="Rectangle 40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5" name="Rectangle 40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6" name="Rectangle 40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7" name="Rectangle 40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8" name="Rectangle 40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9" name="Rectangle 40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0" name="Rectangle 40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1" name="Rectangle 40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2" name="Rectangle 40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3" name="Rectangle 40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4" name="Rectangle 40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6" name="Group 394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51" name="Rectangle 40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2" name="Rectangle 40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3" name="Rectangle 405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4" name="Rectangle 40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5" name="Rectangle 40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6" name="Rectangle 40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7" name="Rectangle 40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8" name="Rectangle 40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9" name="Rectangle 40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0" name="Rectangle 40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1" name="Rectangle 40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2" name="Rectangle 40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7" name="Group 3946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39" name="Rectangle 403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0" name="Rectangle 403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1" name="Rectangle 404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2" name="Rectangle 404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3" name="Rectangle 404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4" name="Rectangle 404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5" name="Rectangle 404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6" name="Rectangle 40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7" name="Rectangle 404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8" name="Rectangle 404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9" name="Rectangle 404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0" name="Rectangle 404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8" name="Group 3947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27" name="Rectangle 402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8" name="Rectangle 402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9" name="Rectangle 402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0" name="Rectangle 402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1" name="Rectangle 403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2" name="Rectangle 403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3" name="Rectangle 403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4" name="Rectangle 403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5" name="Rectangle 403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6" name="Rectangle 403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7" name="Rectangle 403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8" name="Rectangle 403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49" name="Group 3948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15" name="Rectangle 401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6" name="Rectangle 401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7" name="Rectangle 401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8" name="Rectangle 401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9" name="Rectangle 401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0" name="Rectangle 401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1" name="Rectangle 402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2" name="Rectangle 402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3" name="Rectangle 402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4" name="Rectangle 402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5" name="Rectangle 402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6" name="Rectangle 402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0" name="Group 3949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003" name="Rectangle 400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4" name="Rectangle 400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5" name="Rectangle 400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6" name="Rectangle 400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7" name="Rectangle 400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8" name="Rectangle 400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9" name="Rectangle 400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0" name="Rectangle 400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1" name="Rectangle 401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2" name="Rectangle 401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3" name="Rectangle 401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4" name="Rectangle 401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1" name="Group 3950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1" name="Rectangle 399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2" name="Rectangle 399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3" name="Rectangle 399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4" name="Rectangle 399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5" name="Rectangle 399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6" name="Rectangle 399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7" name="Rectangle 399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8" name="Rectangle 399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9" name="Rectangle 399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0" name="Rectangle 399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1" name="Rectangle 400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2" name="Rectangle 400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2" name="Group 3951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79" name="Rectangle 39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0" name="Rectangle 39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1" name="Rectangle 39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2" name="Rectangle 39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3" name="Rectangle 39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4" name="Rectangle 39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5" name="Rectangle 39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6" name="Rectangle 39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7" name="Rectangle 39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8" name="Rectangle 39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89" name="Rectangle 39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90" name="Rectangle 39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3" name="Group 3952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67" name="Rectangle 39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8" name="Rectangle 39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9" name="Rectangle 39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0" name="Rectangle 39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1" name="Rectangle 39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2" name="Rectangle 39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3" name="Rectangle 39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4" name="Rectangle 39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5" name="Rectangle 39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6" name="Rectangle 39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7" name="Rectangle 39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78" name="Rectangle 39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54" name="Group 3953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55" name="Rectangle 39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6" name="Rectangle 39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7" name="Rectangle 3956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8" name="Rectangle 39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59" name="Rectangle 39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0" name="Rectangle 39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1" name="Rectangle 39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2" name="Rectangle 39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3" name="Rectangle 39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4" name="Rectangle 39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5" name="Rectangle 39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966" name="Rectangle 39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2" name="Group 21"/>
            <p:cNvGrpSpPr/>
            <p:nvPr/>
          </p:nvGrpSpPr>
          <p:grpSpPr>
            <a:xfrm>
              <a:off x="1762425" y="5402401"/>
              <a:ext cx="1171022" cy="1143000"/>
              <a:chOff x="1610025" y="5402401"/>
              <a:chExt cx="1171022" cy="1143000"/>
            </a:xfrm>
          </p:grpSpPr>
          <p:grpSp>
            <p:nvGrpSpPr>
              <p:cNvPr id="4132" name="Group 4131"/>
              <p:cNvGrpSpPr/>
              <p:nvPr/>
            </p:nvGrpSpPr>
            <p:grpSpPr>
              <a:xfrm>
                <a:off x="1613010" y="615381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5" name="Rectangle 432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6" name="Rectangle 432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7" name="Rectangle 432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8" name="Rectangle 432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3" name="Group 4132"/>
              <p:cNvGrpSpPr/>
              <p:nvPr/>
            </p:nvGrpSpPr>
            <p:grpSpPr>
              <a:xfrm>
                <a:off x="1901243" y="635283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21" name="Rectangle 43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2" name="Rectangle 43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3" name="Rectangle 43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4" name="Rectangle 43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4" name="Group 4133"/>
              <p:cNvGrpSpPr/>
              <p:nvPr/>
            </p:nvGrpSpPr>
            <p:grpSpPr>
              <a:xfrm>
                <a:off x="2295464" y="6164750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7" name="Rectangle 43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8" name="Rectangle 43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9" name="Rectangle 43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20" name="Rectangle 43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5" name="Group 4134"/>
              <p:cNvGrpSpPr/>
              <p:nvPr/>
            </p:nvGrpSpPr>
            <p:grpSpPr>
              <a:xfrm>
                <a:off x="1711239" y="5785834"/>
                <a:ext cx="193881" cy="192563"/>
                <a:chOff x="2819406" y="5014105"/>
                <a:chExt cx="635012" cy="630694"/>
              </a:xfrm>
            </p:grpSpPr>
            <p:sp>
              <p:nvSpPr>
                <p:cNvPr id="4313" name="Rectangle 43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4" name="Rectangle 43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5" name="Rectangle 43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6" name="Rectangle 43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6" name="Group 4135"/>
              <p:cNvGrpSpPr/>
              <p:nvPr/>
            </p:nvGrpSpPr>
            <p:grpSpPr>
              <a:xfrm>
                <a:off x="2291583" y="559496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309" name="Rectangle 43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0" name="Rectangle 43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1" name="Rectangle 43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12" name="Rectangle 43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7" name="Group 4136"/>
              <p:cNvGrpSpPr/>
              <p:nvPr/>
            </p:nvGrpSpPr>
            <p:grpSpPr>
              <a:xfrm>
                <a:off x="1902538" y="5409105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5" name="Rectangle 43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6" name="Rectangle 43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7" name="Rectangle 43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8" name="Rectangle 43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8" name="Group 4137"/>
              <p:cNvGrpSpPr/>
              <p:nvPr/>
            </p:nvGrpSpPr>
            <p:grpSpPr>
              <a:xfrm>
                <a:off x="2491921" y="5786362"/>
                <a:ext cx="193881" cy="192563"/>
                <a:chOff x="2819406" y="5014105"/>
                <a:chExt cx="635012" cy="630694"/>
              </a:xfrm>
            </p:grpSpPr>
            <p:sp>
              <p:nvSpPr>
                <p:cNvPr id="4301" name="Rectangle 43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2" name="Rectangle 43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3" name="Rectangle 43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4" name="Rectangle 43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39" name="Group 4138"/>
              <p:cNvGrpSpPr/>
              <p:nvPr/>
            </p:nvGrpSpPr>
            <p:grpSpPr>
              <a:xfrm>
                <a:off x="2100291" y="5402401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297" name="Rectangle 42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8" name="Rectangle 42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99" name="Rectangle 42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00" name="Rectangle 42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140" name="Group 4139"/>
              <p:cNvGrpSpPr/>
              <p:nvPr/>
            </p:nvGrpSpPr>
            <p:grpSpPr>
              <a:xfrm>
                <a:off x="1610025" y="540786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141" name="Group 4140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85" name="Rectangle 42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6" name="Rectangle 42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7" name="Rectangle 42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8" name="Rectangle 42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9" name="Rectangle 42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0" name="Rectangle 42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1" name="Rectangle 42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2" name="Rectangle 42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3" name="Rectangle 42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4" name="Rectangle 42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5" name="Rectangle 42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6" name="Rectangle 42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2" name="Group 4141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73" name="Rectangle 42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4" name="Rectangle 42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5" name="Rectangle 42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6" name="Rectangle 42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7" name="Rectangle 42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8" name="Rectangle 42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9" name="Rectangle 42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0" name="Rectangle 42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1" name="Rectangle 42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2" name="Rectangle 42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3" name="Rectangle 42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4" name="Rectangle 42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3" name="Group 4142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61" name="Rectangle 42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2" name="Rectangle 42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3" name="Rectangle 42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4" name="Rectangle 42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5" name="Rectangle 42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6" name="Rectangle 42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7" name="Rectangle 42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8" name="Rectangle 42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9" name="Rectangle 42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0" name="Rectangle 42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1" name="Rectangle 42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2" name="Rectangle 42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4" name="Group 4143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49" name="Rectangle 42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0" name="Rectangle 42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1" name="Rectangle 425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2" name="Rectangle 42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3" name="Rectangle 42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4" name="Rectangle 42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5" name="Rectangle 42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6" name="Rectangle 42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7" name="Rectangle 42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8" name="Rectangle 42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59" name="Rectangle 42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0" name="Rectangle 42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5" name="Group 4144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37" name="Rectangle 42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8" name="Rectangle 42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9" name="Rectangle 42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0" name="Rectangle 42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1" name="Rectangle 42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2" name="Rectangle 42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3" name="Rectangle 42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4" name="Rectangle 42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5" name="Rectangle 42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6" name="Rectangle 42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7" name="Rectangle 42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48" name="Rectangle 42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6" name="Group 4145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25" name="Rectangle 42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6" name="Rectangle 42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7" name="Rectangle 42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8" name="Rectangle 42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9" name="Rectangle 42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0" name="Rectangle 42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1" name="Rectangle 42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2" name="Rectangle 42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3" name="Rectangle 42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4" name="Rectangle 42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5" name="Rectangle 42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36" name="Rectangle 42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7" name="Group 4146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13" name="Rectangle 42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4" name="Rectangle 42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5" name="Rectangle 42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6" name="Rectangle 42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7" name="Rectangle 42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8" name="Rectangle 42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9" name="Rectangle 42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0" name="Rectangle 42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1" name="Rectangle 42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2" name="Rectangle 42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3" name="Rectangle 42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4" name="Rectangle 42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8" name="Group 4147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01" name="Rectangle 420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2" name="Rectangle 420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3" name="Rectangle 420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4" name="Rectangle 420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5" name="Rectangle 420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6" name="Rectangle 420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7" name="Rectangle 420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8" name="Rectangle 420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9" name="Rectangle 420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0" name="Rectangle 420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1" name="Rectangle 421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2" name="Rectangle 421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49" name="Group 4148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89" name="Rectangle 418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0" name="Rectangle 418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1" name="Rectangle 419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2" name="Rectangle 419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3" name="Rectangle 419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4" name="Rectangle 419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5" name="Rectangle 419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6" name="Rectangle 419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7" name="Rectangle 419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8" name="Rectangle 419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9" name="Rectangle 419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0" name="Rectangle 419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0" name="Group 4149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77" name="Rectangle 417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8" name="Rectangle 417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9" name="Rectangle 417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0" name="Rectangle 417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1" name="Rectangle 418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2" name="Rectangle 418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3" name="Rectangle 418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4" name="Rectangle 418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5" name="Rectangle 418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6" name="Rectangle 418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7" name="Rectangle 418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8" name="Rectangle 418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1" name="Group 4150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65" name="Rectangle 416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6" name="Rectangle 416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7" name="Rectangle 416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8" name="Rectangle 416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9" name="Rectangle 416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0" name="Rectangle 416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1" name="Rectangle 417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2" name="Rectangle 417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3" name="Rectangle 417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4" name="Rectangle 417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5" name="Rectangle 417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6" name="Rectangle 417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152" name="Group 4151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53" name="Rectangle 415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4" name="Rectangle 415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5" name="Rectangle 4154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6" name="Rectangle 415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7" name="Rectangle 415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8" name="Rectangle 415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9" name="Rectangle 415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0" name="Rectangle 415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1" name="Rectangle 416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2" name="Rectangle 416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3" name="Rectangle 416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4" name="Rectangle 416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5" name="Group 24"/>
            <p:cNvGrpSpPr/>
            <p:nvPr/>
          </p:nvGrpSpPr>
          <p:grpSpPr>
            <a:xfrm>
              <a:off x="3304409" y="5408338"/>
              <a:ext cx="1171022" cy="1136123"/>
              <a:chOff x="3152009" y="5408338"/>
              <a:chExt cx="1171022" cy="1136123"/>
            </a:xfrm>
          </p:grpSpPr>
          <p:grpSp>
            <p:nvGrpSpPr>
              <p:cNvPr id="4330" name="Group 4329"/>
              <p:cNvGrpSpPr/>
              <p:nvPr/>
            </p:nvGrpSpPr>
            <p:grpSpPr>
              <a:xfrm>
                <a:off x="3637996" y="579099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23" name="Rectangle 452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4" name="Rectangle 452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5" name="Rectangle 452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6" name="Rectangle 452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1" name="Group 4330"/>
              <p:cNvGrpSpPr/>
              <p:nvPr/>
            </p:nvGrpSpPr>
            <p:grpSpPr>
              <a:xfrm>
                <a:off x="3440892" y="5972509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19" name="Rectangle 45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0" name="Rectangle 45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1" name="Rectangle 45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22" name="Rectangle 45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2" name="Group 4331"/>
              <p:cNvGrpSpPr/>
              <p:nvPr/>
            </p:nvGrpSpPr>
            <p:grpSpPr>
              <a:xfrm>
                <a:off x="3837448" y="6165220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5" name="Rectangle 45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6" name="Rectangle 45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7" name="Rectangle 45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8" name="Rectangle 45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3" name="Group 4332"/>
              <p:cNvGrpSpPr/>
              <p:nvPr/>
            </p:nvGrpSpPr>
            <p:grpSpPr>
              <a:xfrm>
                <a:off x="3253223" y="5786304"/>
                <a:ext cx="193881" cy="192563"/>
                <a:chOff x="2819406" y="5014105"/>
                <a:chExt cx="635012" cy="630694"/>
              </a:xfrm>
            </p:grpSpPr>
            <p:sp>
              <p:nvSpPr>
                <p:cNvPr id="4511" name="Rectangle 45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2" name="Rectangle 45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3" name="Rectangle 45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4" name="Rectangle 45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4" name="Group 4333"/>
              <p:cNvGrpSpPr/>
              <p:nvPr/>
            </p:nvGrpSpPr>
            <p:grpSpPr>
              <a:xfrm>
                <a:off x="4033906" y="5591742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507" name="Rectangle 45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8" name="Rectangle 45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9" name="Rectangle 45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10" name="Rectangle 45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5" name="Group 4334"/>
              <p:cNvGrpSpPr/>
              <p:nvPr/>
            </p:nvGrpSpPr>
            <p:grpSpPr>
              <a:xfrm>
                <a:off x="3444522" y="5409575"/>
                <a:ext cx="193881" cy="192563"/>
                <a:chOff x="2819406" y="5014105"/>
                <a:chExt cx="635012" cy="630694"/>
              </a:xfrm>
            </p:grpSpPr>
            <p:sp>
              <p:nvSpPr>
                <p:cNvPr id="4503" name="Rectangle 45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4" name="Rectangle 45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5" name="Rectangle 45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6" name="Rectangle 45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6" name="Group 4335"/>
              <p:cNvGrpSpPr/>
              <p:nvPr/>
            </p:nvGrpSpPr>
            <p:grpSpPr>
              <a:xfrm>
                <a:off x="4033905" y="5786832"/>
                <a:ext cx="193881" cy="192563"/>
                <a:chOff x="2819406" y="5014105"/>
                <a:chExt cx="635012" cy="630694"/>
              </a:xfrm>
            </p:grpSpPr>
            <p:sp>
              <p:nvSpPr>
                <p:cNvPr id="4499" name="Rectangle 44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0" name="Rectangle 44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1" name="Rectangle 45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02" name="Rectangle 45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7" name="Group 4336"/>
              <p:cNvGrpSpPr/>
              <p:nvPr/>
            </p:nvGrpSpPr>
            <p:grpSpPr>
              <a:xfrm>
                <a:off x="3154688" y="6346376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495" name="Rectangle 44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6" name="Rectangle 44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7" name="Rectangle 44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498" name="Rectangle 44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338" name="Group 4337"/>
              <p:cNvGrpSpPr/>
              <p:nvPr/>
            </p:nvGrpSpPr>
            <p:grpSpPr>
              <a:xfrm>
                <a:off x="3152009" y="540833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339" name="Group 4338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83" name="Rectangle 44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4" name="Rectangle 44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5" name="Rectangle 44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6" name="Rectangle 44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7" name="Rectangle 44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8" name="Rectangle 44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9" name="Rectangle 44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0" name="Rectangle 44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1" name="Rectangle 44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2" name="Rectangle 44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3" name="Rectangle 44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94" name="Rectangle 44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0" name="Group 4339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71" name="Rectangle 44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2" name="Rectangle 44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3" name="Rectangle 44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4" name="Rectangle 44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5" name="Rectangle 44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6" name="Rectangle 44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7" name="Rectangle 44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8" name="Rectangle 44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9" name="Rectangle 44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0" name="Rectangle 44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1" name="Rectangle 44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2" name="Rectangle 44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1" name="Group 4340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59" name="Rectangle 44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0" name="Rectangle 44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1" name="Rectangle 44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2" name="Rectangle 44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3" name="Rectangle 44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4" name="Rectangle 44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5" name="Rectangle 44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6" name="Rectangle 44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7" name="Rectangle 44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8" name="Rectangle 44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9" name="Rectangle 44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0" name="Rectangle 44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2" name="Group 4341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47" name="Rectangle 44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8" name="Rectangle 44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9" name="Rectangle 44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0" name="Rectangle 44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1" name="Rectangle 44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2" name="Rectangle 44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3" name="Rectangle 44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4" name="Rectangle 44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5" name="Rectangle 44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6" name="Rectangle 44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7" name="Rectangle 44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8" name="Rectangle 44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3" name="Group 4342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35" name="Rectangle 44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6" name="Rectangle 44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7" name="Rectangle 44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8" name="Rectangle 44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9" name="Rectangle 44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0" name="Rectangle 44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1" name="Rectangle 44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2" name="Rectangle 44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3" name="Rectangle 44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4" name="Rectangle 44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5" name="Rectangle 44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6" name="Rectangle 44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4" name="Group 4343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23" name="Rectangle 44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4" name="Rectangle 44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5" name="Rectangle 44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6" name="Rectangle 44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7" name="Rectangle 44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8" name="Rectangle 44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9" name="Rectangle 44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0" name="Rectangle 44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1" name="Rectangle 44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2" name="Rectangle 44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3" name="Rectangle 44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4" name="Rectangle 44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5" name="Group 434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411" name="Rectangle 4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2" name="Rectangle 4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3" name="Rectangle 4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4" name="Rectangle 4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5" name="Rectangle 4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6" name="Rectangle 4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7" name="Rectangle 4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8" name="Rectangle 4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9" name="Rectangle 4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0" name="Rectangle 4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1" name="Rectangle 4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2" name="Rectangle 4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6" name="Group 434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99" name="Rectangle 4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0" name="Rectangle 4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1" name="Rectangle 4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2" name="Rectangle 4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3" name="Rectangle 4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4" name="Rectangle 4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5" name="Rectangle 4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6" name="Rectangle 4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7" name="Rectangle 4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8" name="Rectangle 4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9" name="Rectangle 4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0" name="Rectangle 4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7" name="Group 4346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87" name="Rectangle 43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8" name="Rectangle 43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9" name="Rectangle 43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0" name="Rectangle 43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1" name="Rectangle 43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2" name="Rectangle 43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3" name="Rectangle 43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4" name="Rectangle 43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5" name="Rectangle 43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6" name="Rectangle 43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7" name="Rectangle 43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8" name="Rectangle 43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8" name="Group 4347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5" name="Rectangle 437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6" name="Rectangle 437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7" name="Rectangle 437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8" name="Rectangle 437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9" name="Rectangle 437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0" name="Rectangle 437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1" name="Rectangle 438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2" name="Rectangle 438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3" name="Rectangle 438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4" name="Rectangle 438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5" name="Rectangle 438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6" name="Rectangle 438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49" name="Group 4348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63" name="Rectangle 436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4" name="Rectangle 436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5" name="Rectangle 436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6" name="Rectangle 436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7" name="Rectangle 436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8" name="Rectangle 436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9" name="Rectangle 436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0" name="Rectangle 436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1" name="Rectangle 437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2" name="Rectangle 437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3" name="Rectangle 437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74" name="Rectangle 437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350" name="Group 4349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51" name="Rectangle 435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2" name="Rectangle 435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3" name="Rectangle 4352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4" name="Rectangle 435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5" name="Rectangle 435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6" name="Rectangle 435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7" name="Rectangle 435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8" name="Rectangle 435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9" name="Rectangle 435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0" name="Rectangle 435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1" name="Rectangle 436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2" name="Rectangle 436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4" name="Group 23"/>
            <p:cNvGrpSpPr/>
            <p:nvPr/>
          </p:nvGrpSpPr>
          <p:grpSpPr>
            <a:xfrm>
              <a:off x="4845098" y="5404953"/>
              <a:ext cx="1172317" cy="1147824"/>
              <a:chOff x="4692698" y="5404953"/>
              <a:chExt cx="1172317" cy="1147824"/>
            </a:xfrm>
          </p:grpSpPr>
          <p:grpSp>
            <p:nvGrpSpPr>
              <p:cNvPr id="4528" name="Group 4527"/>
              <p:cNvGrpSpPr/>
              <p:nvPr/>
            </p:nvGrpSpPr>
            <p:grpSpPr>
              <a:xfrm>
                <a:off x="4692698" y="5404953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21" name="Rectangle 472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2" name="Rectangle 472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3" name="Rectangle 472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4" name="Rectangle 472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29" name="Group 4528"/>
              <p:cNvGrpSpPr/>
              <p:nvPr/>
            </p:nvGrpSpPr>
            <p:grpSpPr>
              <a:xfrm>
                <a:off x="5285076" y="558852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17" name="Rectangle 471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8" name="Rectangle 471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9" name="Rectangle 471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20" name="Rectangle 471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0" name="Group 4529"/>
              <p:cNvGrpSpPr/>
              <p:nvPr/>
            </p:nvGrpSpPr>
            <p:grpSpPr>
              <a:xfrm>
                <a:off x="5379432" y="6165690"/>
                <a:ext cx="193881" cy="192563"/>
                <a:chOff x="2819406" y="5014105"/>
                <a:chExt cx="635012" cy="630694"/>
              </a:xfrm>
            </p:grpSpPr>
            <p:sp>
              <p:nvSpPr>
                <p:cNvPr id="4713" name="Rectangle 471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4" name="Rectangle 471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5" name="Rectangle 471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6" name="Rectangle 471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1" name="Group 4530"/>
              <p:cNvGrpSpPr/>
              <p:nvPr/>
            </p:nvGrpSpPr>
            <p:grpSpPr>
              <a:xfrm>
                <a:off x="4795207" y="5786774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9" name="Rectangle 470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0" name="Rectangle 470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1" name="Rectangle 471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2" name="Rectangle 471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2" name="Group 4531"/>
              <p:cNvGrpSpPr/>
              <p:nvPr/>
            </p:nvGrpSpPr>
            <p:grpSpPr>
              <a:xfrm>
                <a:off x="5172990" y="6255340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705" name="Rectangle 470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6" name="Rectangle 470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7" name="Rectangle 470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8" name="Rectangle 470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3" name="Group 4532"/>
              <p:cNvGrpSpPr/>
              <p:nvPr/>
            </p:nvGrpSpPr>
            <p:grpSpPr>
              <a:xfrm>
                <a:off x="4986506" y="5410045"/>
                <a:ext cx="193881" cy="192563"/>
                <a:chOff x="2819406" y="5014105"/>
                <a:chExt cx="635012" cy="630694"/>
              </a:xfrm>
            </p:grpSpPr>
            <p:sp>
              <p:nvSpPr>
                <p:cNvPr id="4701" name="Rectangle 470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2" name="Rectangle 470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3" name="Rectangle 470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4" name="Rectangle 470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4" name="Group 4533"/>
              <p:cNvGrpSpPr/>
              <p:nvPr/>
            </p:nvGrpSpPr>
            <p:grpSpPr>
              <a:xfrm>
                <a:off x="5575889" y="5787302"/>
                <a:ext cx="193881" cy="192563"/>
                <a:chOff x="2819406" y="5014105"/>
                <a:chExt cx="635012" cy="630694"/>
              </a:xfrm>
            </p:grpSpPr>
            <p:sp>
              <p:nvSpPr>
                <p:cNvPr id="4697" name="Rectangle 46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8" name="Rectangle 46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9" name="Rectangle 46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0" name="Rectangle 46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5" name="Group 4534"/>
              <p:cNvGrpSpPr/>
              <p:nvPr/>
            </p:nvGrpSpPr>
            <p:grpSpPr>
              <a:xfrm>
                <a:off x="5670028" y="6360214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693" name="Rectangle 469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4" name="Rectangle 469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5" name="Rectangle 469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6" name="Rectangle 469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36" name="Group 4535"/>
              <p:cNvGrpSpPr/>
              <p:nvPr/>
            </p:nvGrpSpPr>
            <p:grpSpPr>
              <a:xfrm>
                <a:off x="4693993" y="540880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537" name="Group 4536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81" name="Rectangle 468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2" name="Rectangle 468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3" name="Rectangle 468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4" name="Rectangle 468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5" name="Rectangle 468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6" name="Rectangle 468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7" name="Rectangle 468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8" name="Rectangle 468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9" name="Rectangle 468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0" name="Rectangle 468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1" name="Rectangle 469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92" name="Rectangle 469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8" name="Group 4537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69" name="Rectangle 46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0" name="Rectangle 46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1" name="Rectangle 46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2" name="Rectangle 46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3" name="Rectangle 46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4" name="Rectangle 46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5" name="Rectangle 46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6" name="Rectangle 46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7" name="Rectangle 46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8" name="Rectangle 46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79" name="Rectangle 46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80" name="Rectangle 46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39" name="Group 4538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57" name="Rectangle 46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8" name="Rectangle 46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9" name="Rectangle 46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0" name="Rectangle 46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1" name="Rectangle 46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2" name="Rectangle 46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3" name="Rectangle 46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4" name="Rectangle 46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5" name="Rectangle 46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6" name="Rectangle 46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7" name="Rectangle 46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68" name="Rectangle 46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0" name="Group 4539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45" name="Rectangle 464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6" name="Rectangle 464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7" name="Rectangle 464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8" name="Rectangle 464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9" name="Rectangle 464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0" name="Rectangle 464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1" name="Rectangle 465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2" name="Rectangle 465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3" name="Rectangle 465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4" name="Rectangle 465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5" name="Rectangle 465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56" name="Rectangle 465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1" name="Group 454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33" name="Rectangle 463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4" name="Rectangle 463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5" name="Rectangle 463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6" name="Rectangle 463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7" name="Rectangle 463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8" name="Rectangle 46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9" name="Rectangle 463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0" name="Rectangle 463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1" name="Rectangle 464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2" name="Rectangle 464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3" name="Rectangle 464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44" name="Rectangle 464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2" name="Group 454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21" name="Rectangle 462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2" name="Rectangle 462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3" name="Rectangle 462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4" name="Rectangle 462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5" name="Rectangle 462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6" name="Rectangle 462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7" name="Rectangle 462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8" name="Rectangle 462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9" name="Rectangle 462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0" name="Rectangle 462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1" name="Rectangle 463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32" name="Rectangle 463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3" name="Group 4542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609" name="Rectangle 460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0" name="Rectangle 460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1" name="Rectangle 461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2" name="Rectangle 461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3" name="Rectangle 461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4" name="Rectangle 461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5" name="Rectangle 461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6" name="Rectangle 461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7" name="Rectangle 461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8" name="Rectangle 461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19" name="Rectangle 461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20" name="Rectangle 461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4" name="Group 4543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97" name="Rectangle 459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8" name="Rectangle 459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9" name="Rectangle 459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0" name="Rectangle 459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1" name="Rectangle 460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2" name="Rectangle 460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3" name="Rectangle 460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4" name="Rectangle 460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5" name="Rectangle 460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6" name="Rectangle 460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7" name="Rectangle 460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08" name="Rectangle 460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5" name="Group 4544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85" name="Rectangle 458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6" name="Rectangle 458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7" name="Rectangle 458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8" name="Rectangle 458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9" name="Rectangle 458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0" name="Rectangle 458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1" name="Rectangle 459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2" name="Rectangle 459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3" name="Rectangle 459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4" name="Rectangle 459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5" name="Rectangle 459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96" name="Rectangle 459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6" name="Group 4545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73" name="Rectangle 457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4" name="Rectangle 457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5" name="Rectangle 457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6" name="Rectangle 457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7" name="Rectangle 457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8" name="Rectangle 457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9" name="Rectangle 457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0" name="Rectangle 457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1" name="Rectangle 458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2" name="Rectangle 458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3" name="Rectangle 458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84" name="Rectangle 458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7" name="Group 454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61" name="Rectangle 456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2" name="Rectangle 456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3" name="Rectangle 456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4" name="Rectangle 456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5" name="Rectangle 456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6" name="Rectangle 456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7" name="Rectangle 456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8" name="Rectangle 456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9" name="Rectangle 456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0" name="Rectangle 45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1" name="Rectangle 457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72" name="Rectangle 457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548" name="Group 454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549" name="Rectangle 454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0" name="Rectangle 454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1" name="Rectangle 4550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2" name="Rectangle 455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3" name="Rectangle 455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4" name="Rectangle 455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5" name="Rectangle 455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6" name="Rectangle 455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7" name="Rectangle 455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8" name="Rectangle 455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59" name="Rectangle 455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560" name="Rectangle 455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23" name="Group 22"/>
            <p:cNvGrpSpPr/>
            <p:nvPr/>
          </p:nvGrpSpPr>
          <p:grpSpPr>
            <a:xfrm>
              <a:off x="6388376" y="5409278"/>
              <a:ext cx="1172716" cy="1136123"/>
              <a:chOff x="6235976" y="5409278"/>
              <a:chExt cx="1172716" cy="1136123"/>
            </a:xfrm>
          </p:grpSpPr>
          <p:grpSp>
            <p:nvGrpSpPr>
              <p:cNvPr id="4726" name="Group 4725"/>
              <p:cNvGrpSpPr/>
              <p:nvPr/>
            </p:nvGrpSpPr>
            <p:grpSpPr>
              <a:xfrm>
                <a:off x="6340288" y="616199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9" name="Rectangle 491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0" name="Rectangle 491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1" name="Rectangle 492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22" name="Rectangle 492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7" name="Group 4726"/>
              <p:cNvGrpSpPr/>
              <p:nvPr/>
            </p:nvGrpSpPr>
            <p:grpSpPr>
              <a:xfrm>
                <a:off x="6428964" y="5973127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15" name="Rectangle 491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6" name="Rectangle 491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7" name="Rectangle 491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8" name="Rectangle 491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8" name="Group 4727"/>
              <p:cNvGrpSpPr/>
              <p:nvPr/>
            </p:nvGrpSpPr>
            <p:grpSpPr>
              <a:xfrm>
                <a:off x="6921415" y="6166160"/>
                <a:ext cx="193881" cy="192563"/>
                <a:chOff x="2819406" y="5014105"/>
                <a:chExt cx="635012" cy="630694"/>
              </a:xfrm>
            </p:grpSpPr>
            <p:sp>
              <p:nvSpPr>
                <p:cNvPr id="4911" name="Rectangle 491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2" name="Rectangle 491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3" name="Rectangle 491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4" name="Rectangle 491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9" name="Group 4728"/>
              <p:cNvGrpSpPr/>
              <p:nvPr/>
            </p:nvGrpSpPr>
            <p:grpSpPr>
              <a:xfrm>
                <a:off x="6337190" y="5787244"/>
                <a:ext cx="193881" cy="192563"/>
                <a:chOff x="2819406" y="5014105"/>
                <a:chExt cx="635012" cy="630694"/>
              </a:xfrm>
            </p:grpSpPr>
            <p:sp>
              <p:nvSpPr>
                <p:cNvPr id="4907" name="Rectangle 490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8" name="Rectangle 490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9" name="Rectangle 490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10" name="Rectangle 490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0" name="Group 4729"/>
              <p:cNvGrpSpPr/>
              <p:nvPr/>
            </p:nvGrpSpPr>
            <p:grpSpPr>
              <a:xfrm>
                <a:off x="7214811" y="6160275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903" name="Rectangle 49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4" name="Rectangle 49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5" name="Rectangle 49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6" name="Rectangle 49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1" name="Group 4730"/>
              <p:cNvGrpSpPr/>
              <p:nvPr/>
            </p:nvGrpSpPr>
            <p:grpSpPr>
              <a:xfrm>
                <a:off x="6528489" y="5410515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9" name="Rectangle 489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0" name="Rectangle 489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1" name="Rectangle 490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02" name="Rectangle 490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2" name="Group 4731"/>
              <p:cNvGrpSpPr/>
              <p:nvPr/>
            </p:nvGrpSpPr>
            <p:grpSpPr>
              <a:xfrm>
                <a:off x="7117872" y="5787772"/>
                <a:ext cx="193881" cy="192563"/>
                <a:chOff x="2819406" y="5014105"/>
                <a:chExt cx="635012" cy="630694"/>
              </a:xfrm>
            </p:grpSpPr>
            <p:sp>
              <p:nvSpPr>
                <p:cNvPr id="4895" name="Rectangle 489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6" name="Rectangle 489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7" name="Rectangle 489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8" name="Rectangle 489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3" name="Group 4732"/>
              <p:cNvGrpSpPr/>
              <p:nvPr/>
            </p:nvGrpSpPr>
            <p:grpSpPr>
              <a:xfrm>
                <a:off x="6917133" y="5510018"/>
                <a:ext cx="193881" cy="192563"/>
                <a:chOff x="2819406" y="5014105"/>
                <a:chExt cx="635012" cy="630694"/>
              </a:xfrm>
              <a:solidFill>
                <a:srgbClr val="CAF278"/>
              </a:solidFill>
            </p:grpSpPr>
            <p:sp>
              <p:nvSpPr>
                <p:cNvPr id="4891" name="Rectangle 489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2" name="Rectangle 489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3" name="Rectangle 489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94" name="Rectangle 489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grpFill/>
                <a:ln w="12700" cmpd="sng"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34" name="Group 4733"/>
              <p:cNvGrpSpPr/>
              <p:nvPr/>
            </p:nvGrpSpPr>
            <p:grpSpPr>
              <a:xfrm>
                <a:off x="6235976" y="5409278"/>
                <a:ext cx="1171022" cy="1136123"/>
                <a:chOff x="901701" y="1601066"/>
                <a:chExt cx="3835410" cy="3721109"/>
              </a:xfrm>
            </p:grpSpPr>
            <p:grpSp>
              <p:nvGrpSpPr>
                <p:cNvPr id="4735" name="Group 473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79" name="Rectangle 487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0" name="Rectangle 487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1" name="Rectangle 488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2" name="Rectangle 488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3" name="Rectangle 488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4" name="Rectangle 488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5" name="Rectangle 488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6" name="Rectangle 488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7" name="Rectangle 488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8" name="Rectangle 488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89" name="Rectangle 488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90" name="Rectangle 488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6" name="Group 473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67" name="Rectangle 486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8" name="Rectangle 486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9" name="Rectangle 486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0" name="Rectangle 486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1" name="Rectangle 487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2" name="Rectangle 487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3" name="Rectangle 487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4" name="Rectangle 487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5" name="Rectangle 487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6" name="Rectangle 487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7" name="Rectangle 487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78" name="Rectangle 48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7" name="Group 473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55" name="Rectangle 485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6" name="Rectangle 485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7" name="Rectangle 485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8" name="Rectangle 485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9" name="Rectangle 485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0" name="Rectangle 485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1" name="Rectangle 486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2" name="Rectangle 486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3" name="Rectangle 486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4" name="Rectangle 486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5" name="Rectangle 486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66" name="Rectangle 486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8" name="Group 473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43" name="Rectangle 484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4" name="Rectangle 484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5" name="Rectangle 484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6" name="Rectangle 484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7" name="Rectangle 484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8" name="Rectangle 484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9" name="Rectangle 484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0" name="Rectangle 484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1" name="Rectangle 485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2" name="Rectangle 485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3" name="Rectangle 485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54" name="Rectangle 485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39" name="Group 473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31" name="Rectangle 483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2" name="Rectangle 483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3" name="Rectangle 483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4" name="Rectangle 483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5" name="Rectangle 483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6" name="Rectangle 483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7" name="Rectangle 483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8" name="Rectangle 483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9" name="Rectangle 483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0" name="Rectangle 483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1" name="Rectangle 484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42" name="Rectangle 484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0" name="Group 473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19" name="Rectangle 48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0" name="Rectangle 48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1" name="Rectangle 48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2" name="Rectangle 48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3" name="Rectangle 48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4" name="Rectangle 48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5" name="Rectangle 48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6" name="Rectangle 48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7" name="Rectangle 48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8" name="Rectangle 48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29" name="Rectangle 48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30" name="Rectangle 48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1" name="Group 474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807" name="Rectangle 48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8" name="Rectangle 48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9" name="Rectangle 48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0" name="Rectangle 48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1" name="Rectangle 48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2" name="Rectangle 48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3" name="Rectangle 48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4" name="Rectangle 48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5" name="Rectangle 48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6" name="Rectangle 48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7" name="Rectangle 48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18" name="Rectangle 48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2" name="Group 474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95" name="Rectangle 47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6" name="Rectangle 47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7" name="Rectangle 47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8" name="Rectangle 47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9" name="Rectangle 47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0" name="Rectangle 47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1" name="Rectangle 48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2" name="Rectangle 48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3" name="Rectangle 48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4" name="Rectangle 48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5" name="Rectangle 48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806" name="Rectangle 48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3" name="Group 474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83" name="Rectangle 47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4" name="Rectangle 47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5" name="Rectangle 47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6" name="Rectangle 47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7" name="Rectangle 47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8" name="Rectangle 47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9" name="Rectangle 47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0" name="Rectangle 47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1" name="Rectangle 47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2" name="Rectangle 47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3" name="Rectangle 47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94" name="Rectangle 47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4" name="Group 474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71" name="Rectangle 47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2" name="Rectangle 47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3" name="Rectangle 47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4" name="Rectangle 47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5" name="Rectangle 47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6" name="Rectangle 47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7" name="Rectangle 47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8" name="Rectangle 47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9" name="Rectangle 47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0" name="Rectangle 47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1" name="Rectangle 47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82" name="Rectangle 47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5" name="Group 474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59" name="Rectangle 47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0" name="Rectangle 47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1" name="Rectangle 47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2" name="Rectangle 47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3" name="Rectangle 47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4" name="Rectangle 47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5" name="Rectangle 47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6" name="Rectangle 47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7" name="Rectangle 47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8" name="Rectangle 47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69" name="Rectangle 47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70" name="Rectangle 47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746" name="Group 474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747" name="Rectangle 47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8" name="Rectangle 47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49" name="Rectangle 4748"/>
                  <p:cNvSpPr/>
                  <p:nvPr/>
                </p:nvSpPr>
                <p:spPr>
                  <a:xfrm>
                    <a:off x="901701" y="2219809"/>
                    <a:ext cx="313267" cy="313266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0" name="Rectangle 47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1" name="Rectangle 47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2" name="Rectangle 47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3" name="Rectangle 47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4" name="Rectangle 47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5" name="Rectangle 47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6" name="Rectangle 47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7" name="Rectangle 47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758" name="Rectangle 47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 w="12700" cmpd="sng"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cxnSp>
          <p:nvCxnSpPr>
            <p:cNvPr id="28" name="Straight Arrow Connector 27"/>
            <p:cNvCxnSpPr/>
            <p:nvPr/>
          </p:nvCxnSpPr>
          <p:spPr>
            <a:xfrm>
              <a:off x="1748572" y="5130800"/>
              <a:ext cx="5810826" cy="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>
              <a:off x="3944055" y="4957456"/>
              <a:ext cx="1287956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solidFill>
                    <a:schemeClr val="tx2"/>
                  </a:solidFill>
                </a:rPr>
                <a:t>generations</a:t>
              </a:r>
              <a:endParaRPr lang="en-US" sz="1400" dirty="0">
                <a:solidFill>
                  <a:schemeClr val="tx2"/>
                </a:solidFill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6727798" y="1643023"/>
            <a:ext cx="8452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Patch size</a:t>
            </a:r>
            <a:endParaRPr lang="en-US" dirty="0"/>
          </a:p>
        </p:txBody>
      </p:sp>
      <p:sp>
        <p:nvSpPr>
          <p:cNvPr id="4924" name="TextBox 4923"/>
          <p:cNvSpPr txBox="1"/>
          <p:nvPr/>
        </p:nvSpPr>
        <p:spPr>
          <a:xfrm>
            <a:off x="86294" y="4149546"/>
            <a:ext cx="15528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75%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5" name="TextBox 4924"/>
          <p:cNvSpPr txBox="1"/>
          <p:nvPr/>
        </p:nvSpPr>
        <p:spPr>
          <a:xfrm>
            <a:off x="247665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1	</a:t>
            </a:r>
            <a:endParaRPr lang="en-US" sz="1400" dirty="0">
              <a:solidFill>
                <a:schemeClr val="tx2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448552" y="1308571"/>
            <a:ext cx="4090141" cy="1828800"/>
            <a:chOff x="2448552" y="1308571"/>
            <a:chExt cx="4090141" cy="1828800"/>
          </a:xfrm>
        </p:grpSpPr>
        <p:grpSp>
          <p:nvGrpSpPr>
            <p:cNvPr id="5" name="Group 4"/>
            <p:cNvGrpSpPr>
              <a:grpSpLocks noChangeAspect="1"/>
            </p:cNvGrpSpPr>
            <p:nvPr/>
          </p:nvGrpSpPr>
          <p:grpSpPr>
            <a:xfrm>
              <a:off x="4653717" y="1308571"/>
              <a:ext cx="1884976" cy="1828800"/>
              <a:chOff x="505895" y="2729587"/>
              <a:chExt cx="3835410" cy="3721109"/>
            </a:xfrm>
          </p:grpSpPr>
          <p:grpSp>
            <p:nvGrpSpPr>
              <p:cNvPr id="202" name="Group 201"/>
              <p:cNvGrpSpPr/>
              <p:nvPr/>
            </p:nvGrpSpPr>
            <p:grpSpPr>
              <a:xfrm>
                <a:off x="815964" y="4584355"/>
                <a:ext cx="635012" cy="630694"/>
                <a:chOff x="2819406" y="5014105"/>
                <a:chExt cx="635012" cy="630694"/>
              </a:xfrm>
            </p:grpSpPr>
            <p:sp>
              <p:nvSpPr>
                <p:cNvPr id="203" name="Rectangle 20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4" name="Rectangle 20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5" name="Rectangle 20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6" name="Rectangle 20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6" name="Group 455"/>
              <p:cNvGrpSpPr/>
              <p:nvPr/>
            </p:nvGrpSpPr>
            <p:grpSpPr>
              <a:xfrm>
                <a:off x="1450976" y="3982816"/>
                <a:ext cx="635012" cy="630694"/>
                <a:chOff x="2819406" y="5014105"/>
                <a:chExt cx="635012" cy="630694"/>
              </a:xfrm>
            </p:grpSpPr>
            <p:sp>
              <p:nvSpPr>
                <p:cNvPr id="452" name="Rectangle 45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3" name="Rectangle 45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4" name="Rectangle 45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5" name="Rectangle 45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57" name="Group 456"/>
              <p:cNvGrpSpPr/>
              <p:nvPr/>
            </p:nvGrpSpPr>
            <p:grpSpPr>
              <a:xfrm>
                <a:off x="1475321" y="4586331"/>
                <a:ext cx="635012" cy="630694"/>
                <a:chOff x="2819406" y="5014105"/>
                <a:chExt cx="635012" cy="630694"/>
              </a:xfrm>
            </p:grpSpPr>
            <p:sp>
              <p:nvSpPr>
                <p:cNvPr id="458" name="Rectangle 45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59" name="Rectangle 45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0" name="Rectangle 45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1" name="Rectangle 46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2" name="Group 461"/>
              <p:cNvGrpSpPr/>
              <p:nvPr/>
            </p:nvGrpSpPr>
            <p:grpSpPr>
              <a:xfrm>
                <a:off x="828665" y="3972266"/>
                <a:ext cx="635012" cy="630694"/>
                <a:chOff x="2819406" y="5014105"/>
                <a:chExt cx="635012" cy="630694"/>
              </a:xfrm>
            </p:grpSpPr>
            <p:sp>
              <p:nvSpPr>
                <p:cNvPr id="463" name="Rectangle 46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4" name="Rectangle 46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5" name="Rectangle 46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6" name="Rectangle 46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67" name="Group 466"/>
              <p:cNvGrpSpPr/>
              <p:nvPr/>
            </p:nvGrpSpPr>
            <p:grpSpPr>
              <a:xfrm>
                <a:off x="3072356" y="3347115"/>
                <a:ext cx="635012" cy="630694"/>
                <a:chOff x="2819406" y="5014105"/>
                <a:chExt cx="635012" cy="630694"/>
              </a:xfrm>
            </p:grpSpPr>
            <p:sp>
              <p:nvSpPr>
                <p:cNvPr id="468" name="Rectangle 467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69" name="Rectangle 468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0" name="Rectangle 469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1" name="Rectangle 470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72" name="Group 471"/>
              <p:cNvGrpSpPr/>
              <p:nvPr/>
            </p:nvGrpSpPr>
            <p:grpSpPr>
              <a:xfrm>
                <a:off x="3690410" y="3940332"/>
                <a:ext cx="635012" cy="630694"/>
                <a:chOff x="2819406" y="5014105"/>
                <a:chExt cx="635012" cy="630694"/>
              </a:xfrm>
            </p:grpSpPr>
            <p:sp>
              <p:nvSpPr>
                <p:cNvPr id="473" name="Rectangle 47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4" name="Rectangle 47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5" name="Rectangle 47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76" name="Rectangle 47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1" name="Group 190"/>
              <p:cNvGrpSpPr/>
              <p:nvPr/>
            </p:nvGrpSpPr>
            <p:grpSpPr>
              <a:xfrm>
                <a:off x="3063888" y="3940337"/>
                <a:ext cx="635012" cy="630694"/>
                <a:chOff x="2819406" y="5014105"/>
                <a:chExt cx="635012" cy="630694"/>
              </a:xfrm>
            </p:grpSpPr>
            <p:sp>
              <p:nvSpPr>
                <p:cNvPr id="192" name="Rectangle 191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3" name="Rectangle 192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4" name="Rectangle 193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5" name="Rectangle 194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6" name="Group 195"/>
              <p:cNvGrpSpPr/>
              <p:nvPr/>
            </p:nvGrpSpPr>
            <p:grpSpPr>
              <a:xfrm>
                <a:off x="3703111" y="3343303"/>
                <a:ext cx="635012" cy="630694"/>
                <a:chOff x="2819406" y="5014105"/>
                <a:chExt cx="635012" cy="630694"/>
              </a:xfrm>
            </p:grpSpPr>
            <p:sp>
              <p:nvSpPr>
                <p:cNvPr id="197" name="Rectangle 19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8" name="Rectangle 19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99" name="Rectangle 19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0" name="Rectangle 19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449" name="Group 448"/>
              <p:cNvGrpSpPr/>
              <p:nvPr/>
            </p:nvGrpSpPr>
            <p:grpSpPr>
              <a:xfrm>
                <a:off x="505895" y="2729587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148" name="Group 147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" name="Rectangle 3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" name="Rectangle 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2" name="Rectangle 1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6" name="Rectangle 35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8" name="Rectangle 3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" name="Rectangle 43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6" name="Rectangle 4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68" name="Rectangle 6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0" name="Rectangle 6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6" name="Rectangle 75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" name="Rectangle 7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149" name="Group 148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150" name="Rectangle 149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1" name="Rectangle 150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2" name="Rectangle 151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3" name="Rectangle 152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4" name="Rectangle 153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5" name="Rectangle 154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6" name="Rectangle 155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7" name="Rectangle 156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8" name="Rectangle 157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59" name="Rectangle 158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0" name="Rectangle 159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61" name="Rectangle 160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5" name="Group 254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69" name="Rectangle 26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0" name="Rectangle 26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1" name="Rectangle 27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2" name="Rectangle 27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3" name="Rectangle 27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4" name="Rectangle 27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5" name="Rectangle 27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6" name="Rectangle 27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7" name="Rectangle 27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8" name="Rectangle 27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79" name="Rectangle 27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0" name="Rectangle 27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56" name="Group 255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57" name="Rectangle 25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8" name="Rectangle 25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59" name="Rectangle 25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0" name="Rectangle 25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1" name="Rectangle 26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2" name="Rectangle 26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3" name="Rectangle 26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4" name="Rectangle 26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5" name="Rectangle 26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6" name="Rectangle 26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7" name="Rectangle 26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68" name="Rectangle 26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1" name="Group 310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25" name="Rectangle 3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6" name="Rectangle 3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7" name="Rectangle 3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8" name="Rectangle 3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9" name="Rectangle 3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0" name="Rectangle 3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1" name="Rectangle 3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2" name="Rectangle 3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3" name="Rectangle 3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4" name="Rectangle 3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5" name="Rectangle 3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36" name="Rectangle 3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12" name="Group 311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13" name="Rectangle 31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4" name="Rectangle 31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5" name="Rectangle 31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6" name="Rectangle 31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7" name="Rectangle 31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8" name="Rectangle 31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9" name="Rectangle 31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0" name="Rectangle 31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1" name="Rectangle 32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2" name="Rectangle 32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3" name="Rectangle 32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24" name="Rectangle 32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5" name="Group 284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99" name="Rectangle 2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0" name="Rectangle 2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1" name="Rectangle 3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2" name="Rectangle 3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3" name="Rectangle 3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4" name="Rectangle 3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5" name="Rectangle 3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6" name="Rectangle 3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7" name="Rectangle 3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8" name="Rectangle 3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09" name="Rectangle 3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310" name="Rectangle 3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286" name="Group 285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287" name="Rectangle 2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8" name="Rectangle 2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89" name="Rectangle 2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0" name="Rectangle 2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1" name="Rectangle 2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2" name="Rectangle 2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3" name="Rectangle 2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4" name="Rectangle 2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5" name="Rectangle 2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6" name="Rectangle 2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7" name="Rectangle 2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98" name="Rectangle 2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3" name="Group 42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37" name="Rectangle 43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8" name="Rectangle 43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9" name="Rectangle 43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0" name="Rectangle 43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1" name="Rectangle 44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2" name="Rectangle 44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3" name="Rectangle 44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4" name="Rectangle 44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5" name="Rectangle 44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6" name="Rectangle 44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7" name="Rectangle 44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48" name="Rectangle 44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424" name="Group 42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25" name="Rectangle 42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6" name="Rectangle 42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7" name="Rectangle 42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8" name="Rectangle 42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9" name="Rectangle 42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0" name="Rectangle 42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1" name="Rectangle 43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2" name="Rectangle 43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3" name="Rectangle 43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4" name="Rectangle 43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5" name="Rectangle 43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36" name="Rectangle 43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7" name="Group 396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411" name="Rectangle 4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2" name="Rectangle 4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3" name="Rectangle 4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4" name="Rectangle 4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5" name="Rectangle 4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6" name="Rectangle 4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7" name="Rectangle 4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8" name="Rectangle 4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9" name="Rectangle 4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0" name="Rectangle 4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1" name="Rectangle 4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22" name="Rectangle 4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398" name="Group 397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399" name="Rectangle 3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0" name="Rectangle 3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1" name="Rectangle 4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2" name="Rectangle 4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3" name="Rectangle 4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4" name="Rectangle 4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5" name="Rectangle 4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6" name="Rectangle 4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7" name="Rectangle 4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8" name="Rectangle 4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09" name="Rectangle 4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410" name="Rectangle 4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  <p:grpSp>
          <p:nvGrpSpPr>
            <p:cNvPr id="765" name="Group 764"/>
            <p:cNvGrpSpPr>
              <a:grpSpLocks noChangeAspect="1"/>
            </p:cNvGrpSpPr>
            <p:nvPr/>
          </p:nvGrpSpPr>
          <p:grpSpPr>
            <a:xfrm>
              <a:off x="2448552" y="1308571"/>
              <a:ext cx="1873634" cy="1828800"/>
              <a:chOff x="2037332" y="1925072"/>
              <a:chExt cx="3835410" cy="3743632"/>
            </a:xfrm>
          </p:grpSpPr>
          <p:grpSp>
            <p:nvGrpSpPr>
              <p:cNvPr id="766" name="Group 765"/>
              <p:cNvGrpSpPr/>
              <p:nvPr/>
            </p:nvGrpSpPr>
            <p:grpSpPr>
              <a:xfrm>
                <a:off x="2045794" y="43861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59" name="Rectangle 95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0" name="Rectangle 95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1" name="Rectangle 96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62" name="Rectangle 96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7" name="Group 766"/>
              <p:cNvGrpSpPr/>
              <p:nvPr/>
            </p:nvGrpSpPr>
            <p:grpSpPr>
              <a:xfrm>
                <a:off x="2989834" y="5038010"/>
                <a:ext cx="635012" cy="630694"/>
                <a:chOff x="2819406" y="5014105"/>
                <a:chExt cx="635012" cy="630694"/>
              </a:xfrm>
            </p:grpSpPr>
            <p:sp>
              <p:nvSpPr>
                <p:cNvPr id="955" name="Rectangle 95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6" name="Rectangle 95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7" name="Rectangle 95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8" name="Rectangle 95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8" name="Group 767"/>
              <p:cNvGrpSpPr/>
              <p:nvPr/>
            </p:nvGrpSpPr>
            <p:grpSpPr>
              <a:xfrm>
                <a:off x="4281014" y="4421969"/>
                <a:ext cx="635012" cy="630694"/>
                <a:chOff x="2819406" y="5014105"/>
                <a:chExt cx="635012" cy="630694"/>
              </a:xfrm>
            </p:grpSpPr>
            <p:sp>
              <p:nvSpPr>
                <p:cNvPr id="951" name="Rectangle 95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2" name="Rectangle 95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3" name="Rectangle 95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4" name="Rectangle 95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9" name="Group 768"/>
              <p:cNvGrpSpPr/>
              <p:nvPr/>
            </p:nvGrpSpPr>
            <p:grpSpPr>
              <a:xfrm>
                <a:off x="2367523" y="3180917"/>
                <a:ext cx="635012" cy="630694"/>
                <a:chOff x="2819406" y="5014105"/>
                <a:chExt cx="635012" cy="630694"/>
              </a:xfrm>
            </p:grpSpPr>
            <p:sp>
              <p:nvSpPr>
                <p:cNvPr id="947" name="Rectangle 946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8" name="Rectangle 947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9" name="Rectangle 948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50" name="Rectangle 949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0" name="Group 769"/>
              <p:cNvGrpSpPr/>
              <p:nvPr/>
            </p:nvGrpSpPr>
            <p:grpSpPr>
              <a:xfrm>
                <a:off x="4268304" y="2555766"/>
                <a:ext cx="635012" cy="630694"/>
                <a:chOff x="2819406" y="5014105"/>
                <a:chExt cx="635012" cy="630694"/>
              </a:xfrm>
            </p:grpSpPr>
            <p:sp>
              <p:nvSpPr>
                <p:cNvPr id="943" name="Rectangle 942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4" name="Rectangle 943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5" name="Rectangle 944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6" name="Rectangle 945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1" name="Group 770"/>
              <p:cNvGrpSpPr/>
              <p:nvPr/>
            </p:nvGrpSpPr>
            <p:grpSpPr>
              <a:xfrm>
                <a:off x="2994076" y="1947029"/>
                <a:ext cx="635012" cy="630694"/>
                <a:chOff x="2819406" y="5014105"/>
                <a:chExt cx="635012" cy="630694"/>
              </a:xfrm>
            </p:grpSpPr>
            <p:sp>
              <p:nvSpPr>
                <p:cNvPr id="939" name="Rectangle 938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0" name="Rectangle 939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1" name="Rectangle 940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42" name="Rectangle 941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2" name="Group 771"/>
              <p:cNvGrpSpPr/>
              <p:nvPr/>
            </p:nvGrpSpPr>
            <p:grpSpPr>
              <a:xfrm>
                <a:off x="4924463" y="3182648"/>
                <a:ext cx="635012" cy="630694"/>
                <a:chOff x="2819406" y="5014105"/>
                <a:chExt cx="635012" cy="630694"/>
              </a:xfrm>
            </p:grpSpPr>
            <p:sp>
              <p:nvSpPr>
                <p:cNvPr id="935" name="Rectangle 934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6" name="Rectangle 935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7" name="Rectangle 936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8" name="Rectangle 937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3" name="Group 772"/>
              <p:cNvGrpSpPr/>
              <p:nvPr/>
            </p:nvGrpSpPr>
            <p:grpSpPr>
              <a:xfrm>
                <a:off x="3641770" y="1925072"/>
                <a:ext cx="635012" cy="630694"/>
                <a:chOff x="2819406" y="5014105"/>
                <a:chExt cx="635012" cy="630694"/>
              </a:xfrm>
            </p:grpSpPr>
            <p:sp>
              <p:nvSpPr>
                <p:cNvPr id="931" name="Rectangle 930"/>
                <p:cNvSpPr/>
                <p:nvPr/>
              </p:nvSpPr>
              <p:spPr>
                <a:xfrm>
                  <a:off x="2819406" y="5014105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2" name="Rectangle 931"/>
                <p:cNvSpPr/>
                <p:nvPr/>
              </p:nvSpPr>
              <p:spPr>
                <a:xfrm>
                  <a:off x="3128447" y="5015836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3" name="Rectangle 932"/>
                <p:cNvSpPr/>
                <p:nvPr/>
              </p:nvSpPr>
              <p:spPr>
                <a:xfrm>
                  <a:off x="2819409" y="5318902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934" name="Rectangle 933"/>
                <p:cNvSpPr/>
                <p:nvPr/>
              </p:nvSpPr>
              <p:spPr>
                <a:xfrm>
                  <a:off x="3128450" y="5320633"/>
                  <a:ext cx="325968" cy="324166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3">
                  <a:schemeClr val="lt1"/>
                </a:lnRef>
                <a:fillRef idx="1">
                  <a:schemeClr val="accent1"/>
                </a:fillRef>
                <a:effectRef idx="1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4" name="Group 773"/>
              <p:cNvGrpSpPr/>
              <p:nvPr/>
            </p:nvGrpSpPr>
            <p:grpSpPr>
              <a:xfrm>
                <a:off x="2037332" y="1938238"/>
                <a:ext cx="3835410" cy="3721109"/>
                <a:chOff x="901701" y="1601066"/>
                <a:chExt cx="3835410" cy="3721109"/>
              </a:xfrm>
            </p:grpSpPr>
            <p:grpSp>
              <p:nvGrpSpPr>
                <p:cNvPr id="775" name="Group 774"/>
                <p:cNvGrpSpPr/>
                <p:nvPr/>
              </p:nvGrpSpPr>
              <p:grpSpPr>
                <a:xfrm>
                  <a:off x="90170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19" name="Rectangle 91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0" name="Rectangle 91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1" name="Rectangle 92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2" name="Rectangle 92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3" name="Rectangle 92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4" name="Rectangle 92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5" name="Rectangle 92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6" name="Rectangle 92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7" name="Rectangle 92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8" name="Rectangle 92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29" name="Rectangle 92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30" name="Rectangle 92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6" name="Group 775"/>
                <p:cNvGrpSpPr/>
                <p:nvPr/>
              </p:nvGrpSpPr>
              <p:grpSpPr>
                <a:xfrm>
                  <a:off x="122766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907" name="Rectangle 90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8" name="Rectangle 90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9" name="Rectangle 90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0" name="Rectangle 90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1" name="Rectangle 91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2" name="Rectangle 91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3" name="Rectangle 91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4" name="Rectangle 91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5" name="Rectangle 91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6" name="Rectangle 91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7" name="Rectangle 91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18" name="Rectangle 91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7" name="Group 776"/>
                <p:cNvGrpSpPr/>
                <p:nvPr/>
              </p:nvGrpSpPr>
              <p:grpSpPr>
                <a:xfrm>
                  <a:off x="154093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95" name="Rectangle 89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6" name="Rectangle 89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7" name="Rectangle 89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8" name="Rectangle 89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9" name="Rectangle 89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0" name="Rectangle 89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1" name="Rectangle 90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2" name="Rectangle 90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3" name="Rectangle 90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4" name="Rectangle 90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5" name="Rectangle 90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906" name="Rectangle 90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8" name="Group 777"/>
                <p:cNvGrpSpPr/>
                <p:nvPr/>
              </p:nvGrpSpPr>
              <p:grpSpPr>
                <a:xfrm>
                  <a:off x="186690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83" name="Rectangle 88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4" name="Rectangle 88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5" name="Rectangle 88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6" name="Rectangle 88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7" name="Rectangle 88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8" name="Rectangle 88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9" name="Rectangle 88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0" name="Rectangle 88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1" name="Rectangle 89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2" name="Rectangle 89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3" name="Rectangle 89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94" name="Rectangle 89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79" name="Group 778"/>
                <p:cNvGrpSpPr/>
                <p:nvPr/>
              </p:nvGrpSpPr>
              <p:grpSpPr>
                <a:xfrm>
                  <a:off x="218017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71" name="Rectangle 87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2" name="Rectangle 87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3" name="Rectangle 87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4" name="Rectangle 87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5" name="Rectangle 87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6" name="Rectangle 87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7" name="Rectangle 87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8" name="Rectangle 87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9" name="Rectangle 87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0" name="Rectangle 87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1" name="Rectangle 88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2" name="Rectangle 88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0" name="Group 779"/>
                <p:cNvGrpSpPr/>
                <p:nvPr/>
              </p:nvGrpSpPr>
              <p:grpSpPr>
                <a:xfrm>
                  <a:off x="250613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59" name="Rectangle 85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0" name="Rectangle 85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1" name="Rectangle 86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2" name="Rectangle 86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3" name="Rectangle 86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4" name="Rectangle 86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5" name="Rectangle 86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6" name="Rectangle 86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7" name="Rectangle 86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8" name="Rectangle 86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69" name="Rectangle 86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70" name="Rectangle 86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1" name="Group 780"/>
                <p:cNvGrpSpPr/>
                <p:nvPr/>
              </p:nvGrpSpPr>
              <p:grpSpPr>
                <a:xfrm>
                  <a:off x="281940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47" name="Rectangle 84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8" name="Rectangle 84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9" name="Rectangle 84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0" name="Rectangle 84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1" name="Rectangle 85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2" name="Rectangle 85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3" name="Rectangle 85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4" name="Rectangle 85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5" name="Rectangle 85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6" name="Rectangle 85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7" name="Rectangle 85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58" name="Rectangle 85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2" name="Group 781"/>
                <p:cNvGrpSpPr/>
                <p:nvPr/>
              </p:nvGrpSpPr>
              <p:grpSpPr>
                <a:xfrm>
                  <a:off x="314537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35" name="Rectangle 834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6" name="Rectangle 835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7" name="Rectangle 836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8" name="Rectangle 837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9" name="Rectangle 838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0" name="Rectangle 839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1" name="Rectangle 840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2" name="Rectangle 841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3" name="Rectangle 842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4" name="Rectangle 843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5" name="Rectangle 844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46" name="Rectangle 845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3" name="Group 782"/>
                <p:cNvGrpSpPr/>
                <p:nvPr/>
              </p:nvGrpSpPr>
              <p:grpSpPr>
                <a:xfrm>
                  <a:off x="3458641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23" name="Rectangle 822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4" name="Rectangle 823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5" name="Rectangle 824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6" name="Rectangle 825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7" name="Rectangle 826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8" name="Rectangle 827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9" name="Rectangle 828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0" name="Rectangle 829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1" name="Rectangle 830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2" name="Rectangle 831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3" name="Rectangle 832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34" name="Rectangle 833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4" name="Group 783"/>
                <p:cNvGrpSpPr/>
                <p:nvPr/>
              </p:nvGrpSpPr>
              <p:grpSpPr>
                <a:xfrm>
                  <a:off x="3784609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811" name="Rectangle 810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2" name="Rectangle 811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3" name="Rectangle 812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4" name="Rectangle 813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5" name="Rectangle 814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6" name="Rectangle 815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7" name="Rectangle 816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8" name="Rectangle 817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9" name="Rectangle 818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0" name="Rectangle 819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1" name="Rectangle 820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22" name="Rectangle 821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5" name="Group 784"/>
                <p:cNvGrpSpPr/>
                <p:nvPr/>
              </p:nvGrpSpPr>
              <p:grpSpPr>
                <a:xfrm>
                  <a:off x="4097876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99" name="Rectangle 798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0" name="Rectangle 799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1" name="Rectangle 800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2" name="Rectangle 801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3" name="Rectangle 802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4" name="Rectangle 803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5" name="Rectangle 804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6" name="Rectangle 805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7" name="Rectangle 806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8" name="Rectangle 807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9" name="Rectangle 808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10" name="Rectangle 809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grpSp>
              <p:nvGrpSpPr>
                <p:cNvPr id="786" name="Group 785"/>
                <p:cNvGrpSpPr/>
                <p:nvPr/>
              </p:nvGrpSpPr>
              <p:grpSpPr>
                <a:xfrm>
                  <a:off x="4423844" y="1601066"/>
                  <a:ext cx="313267" cy="3721109"/>
                  <a:chOff x="901701" y="1600200"/>
                  <a:chExt cx="313267" cy="3721109"/>
                </a:xfrm>
              </p:grpSpPr>
              <p:sp>
                <p:nvSpPr>
                  <p:cNvPr id="787" name="Rectangle 786"/>
                  <p:cNvSpPr/>
                  <p:nvPr/>
                </p:nvSpPr>
                <p:spPr>
                  <a:xfrm>
                    <a:off x="901701" y="160020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8" name="Rectangle 787"/>
                  <p:cNvSpPr/>
                  <p:nvPr/>
                </p:nvSpPr>
                <p:spPr>
                  <a:xfrm>
                    <a:off x="901701" y="191000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89" name="Rectangle 788"/>
                  <p:cNvSpPr/>
                  <p:nvPr/>
                </p:nvSpPr>
                <p:spPr>
                  <a:xfrm>
                    <a:off x="901701" y="221980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0" name="Rectangle 789"/>
                  <p:cNvSpPr/>
                  <p:nvPr/>
                </p:nvSpPr>
                <p:spPr>
                  <a:xfrm>
                    <a:off x="901701" y="252961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1" name="Rectangle 790"/>
                  <p:cNvSpPr/>
                  <p:nvPr/>
                </p:nvSpPr>
                <p:spPr>
                  <a:xfrm>
                    <a:off x="901701" y="283941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2" name="Rectangle 791"/>
                  <p:cNvSpPr/>
                  <p:nvPr/>
                </p:nvSpPr>
                <p:spPr>
                  <a:xfrm>
                    <a:off x="901701" y="314922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3" name="Rectangle 792"/>
                  <p:cNvSpPr/>
                  <p:nvPr/>
                </p:nvSpPr>
                <p:spPr>
                  <a:xfrm>
                    <a:off x="901701" y="3459024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4" name="Rectangle 793"/>
                  <p:cNvSpPr/>
                  <p:nvPr/>
                </p:nvSpPr>
                <p:spPr>
                  <a:xfrm>
                    <a:off x="901701" y="3768828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5" name="Rectangle 794"/>
                  <p:cNvSpPr/>
                  <p:nvPr/>
                </p:nvSpPr>
                <p:spPr>
                  <a:xfrm>
                    <a:off x="901701" y="407863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6" name="Rectangle 795"/>
                  <p:cNvSpPr/>
                  <p:nvPr/>
                </p:nvSpPr>
                <p:spPr>
                  <a:xfrm>
                    <a:off x="901701" y="4388436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7" name="Rectangle 796"/>
                  <p:cNvSpPr/>
                  <p:nvPr/>
                </p:nvSpPr>
                <p:spPr>
                  <a:xfrm>
                    <a:off x="901701" y="4698240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798" name="Rectangle 797"/>
                  <p:cNvSpPr/>
                  <p:nvPr/>
                </p:nvSpPr>
                <p:spPr>
                  <a:xfrm>
                    <a:off x="901701" y="5008042"/>
                    <a:ext cx="313267" cy="313267"/>
                  </a:xfrm>
                  <a:prstGeom prst="rect">
                    <a:avLst/>
                  </a:prstGeom>
                  <a:noFill/>
                  <a:ln>
                    <a:solidFill>
                      <a:srgbClr val="71685A"/>
                    </a:solidFill>
                  </a:ln>
                </p:spPr>
                <p:style>
                  <a:lnRef idx="2">
                    <a:schemeClr val="accent2"/>
                  </a:lnRef>
                  <a:fillRef idx="1">
                    <a:schemeClr val="lt1"/>
                  </a:fillRef>
                  <a:effectRef idx="0">
                    <a:schemeClr val="accent2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</p:grpSp>
        </p:grpSp>
      </p:grpSp>
      <p:sp>
        <p:nvSpPr>
          <p:cNvPr id="4926" name="TextBox 4925"/>
          <p:cNvSpPr txBox="1"/>
          <p:nvPr/>
        </p:nvSpPr>
        <p:spPr>
          <a:xfrm>
            <a:off x="2444780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2	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4927" name="TextBox 4926"/>
          <p:cNvSpPr txBox="1"/>
          <p:nvPr/>
        </p:nvSpPr>
        <p:spPr>
          <a:xfrm>
            <a:off x="4654359" y="3169452"/>
            <a:ext cx="18657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4	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2349" name="TextBox 2348"/>
          <p:cNvSpPr txBox="1"/>
          <p:nvPr/>
        </p:nvSpPr>
        <p:spPr>
          <a:xfrm>
            <a:off x="7886700" y="148033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Landscape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9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3" name="Content Placeholder 2"/>
          <p:cNvSpPr>
            <a:spLocks noGrp="1"/>
          </p:cNvSpPr>
          <p:nvPr>
            <p:ph idx="1"/>
          </p:nvPr>
        </p:nvSpPr>
        <p:spPr>
          <a:xfrm>
            <a:off x="498475" y="1850942"/>
            <a:ext cx="7324726" cy="4834640"/>
          </a:xfrm>
        </p:spPr>
        <p:txBody>
          <a:bodyPr/>
          <a:lstStyle/>
          <a:p>
            <a:r>
              <a:rPr lang="en-US" dirty="0" smtClean="0"/>
              <a:t>Landscape generation code run for 5000 generations, recording number of resources per patch (all landscape combinations)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/>
              <a:t>Uniform Distribution of resources, except where patches of resources (red) or empty patches (blue) declared stable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Landscape - Validation</a:t>
            </a:r>
            <a:endParaRPr lang="en-US" dirty="0"/>
          </a:p>
        </p:txBody>
      </p:sp>
      <p:pic>
        <p:nvPicPr>
          <p:cNvPr id="2350" name="Picture 234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326" y="3036237"/>
            <a:ext cx="5476874" cy="2034267"/>
          </a:xfrm>
          <a:prstGeom prst="rect">
            <a:avLst/>
          </a:prstGeom>
        </p:spPr>
      </p:pic>
      <p:sp>
        <p:nvSpPr>
          <p:cNvPr id="2352" name="TextBox 2351"/>
          <p:cNvSpPr txBox="1"/>
          <p:nvPr/>
        </p:nvSpPr>
        <p:spPr>
          <a:xfrm>
            <a:off x="7886700" y="148033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Landscape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841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5245100" y="1181100"/>
            <a:ext cx="2298700" cy="3390900"/>
          </a:xfrm>
          <a:prstGeom prst="roundRect">
            <a:avLst/>
          </a:prstGeom>
          <a:solidFill>
            <a:srgbClr val="FFA466"/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Evolve agents for landscape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1329262" y="1350434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Set landscape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3289296" y="1350434"/>
            <a:ext cx="1710269" cy="13208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FF67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Select random starting location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5649374" y="1350434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Allow agent </a:t>
            </a:r>
            <a:r>
              <a:rPr lang="en-US" dirty="0" err="1" smtClean="0">
                <a:solidFill>
                  <a:schemeClr val="tx2"/>
                </a:solidFill>
              </a:rPr>
              <a:t>i</a:t>
            </a:r>
            <a:r>
              <a:rPr lang="en-US" dirty="0" smtClean="0">
                <a:solidFill>
                  <a:schemeClr val="tx2"/>
                </a:solidFill>
              </a:rPr>
              <a:t> to move 1 step across landscape 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8" name="Straight Arrow Connector 17"/>
          <p:cNvCxnSpPr>
            <a:stCxn id="5" idx="3"/>
            <a:endCxn id="10" idx="1"/>
          </p:cNvCxnSpPr>
          <p:nvPr/>
        </p:nvCxnSpPr>
        <p:spPr>
          <a:xfrm>
            <a:off x="3039531" y="2010834"/>
            <a:ext cx="249765" cy="0"/>
          </a:xfrm>
          <a:prstGeom prst="straightConnector1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0" idx="3"/>
          </p:cNvCxnSpPr>
          <p:nvPr/>
        </p:nvCxnSpPr>
        <p:spPr>
          <a:xfrm>
            <a:off x="4999565" y="2010834"/>
            <a:ext cx="245535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5649374" y="3056468"/>
            <a:ext cx="1710269" cy="1320800"/>
          </a:xfrm>
          <a:prstGeom prst="roundRect">
            <a:avLst/>
          </a:prstGeom>
          <a:ln>
            <a:solidFill>
              <a:srgbClr val="FF67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Record resources, update landscape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6" name="Straight Arrow Connector 15"/>
          <p:cNvCxnSpPr>
            <a:stCxn id="11" idx="2"/>
            <a:endCxn id="17" idx="0"/>
          </p:cNvCxnSpPr>
          <p:nvPr/>
        </p:nvCxnSpPr>
        <p:spPr>
          <a:xfrm>
            <a:off x="6504509" y="2671234"/>
            <a:ext cx="0" cy="385234"/>
          </a:xfrm>
          <a:prstGeom prst="straightConnector1">
            <a:avLst/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stCxn id="17" idx="1"/>
            <a:endCxn id="11" idx="1"/>
          </p:cNvCxnSpPr>
          <p:nvPr/>
        </p:nvCxnSpPr>
        <p:spPr>
          <a:xfrm rot="10800000">
            <a:off x="5649374" y="2010834"/>
            <a:ext cx="12700" cy="1706034"/>
          </a:xfrm>
          <a:prstGeom prst="bentConnector3">
            <a:avLst>
              <a:gd name="adj1" fmla="val 1400000"/>
            </a:avLst>
          </a:prstGeom>
          <a:ln w="38100" cmpd="sng">
            <a:solidFill>
              <a:srgbClr val="FF67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Elbow Connector 28"/>
          <p:cNvCxnSpPr>
            <a:stCxn id="9" idx="2"/>
            <a:endCxn id="10" idx="2"/>
          </p:cNvCxnSpPr>
          <p:nvPr/>
        </p:nvCxnSpPr>
        <p:spPr>
          <a:xfrm rot="5400000" flipH="1">
            <a:off x="4319058" y="2496608"/>
            <a:ext cx="1900766" cy="2250019"/>
          </a:xfrm>
          <a:prstGeom prst="bentConnector3">
            <a:avLst>
              <a:gd name="adj1" fmla="val -12027"/>
            </a:avLst>
          </a:prstGeom>
          <a:ln w="38100" cmpd="sng"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6200000">
            <a:off x="3022081" y="3547591"/>
            <a:ext cx="18753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for agents </a:t>
            </a:r>
            <a:r>
              <a:rPr lang="en-US" sz="1600" dirty="0" err="1" smtClean="0"/>
              <a:t>i</a:t>
            </a:r>
            <a:r>
              <a:rPr lang="en-US" sz="1600" dirty="0" smtClean="0"/>
              <a:t> &lt; N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 rot="16200000">
            <a:off x="4503642" y="2676094"/>
            <a:ext cx="1689100" cy="30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for 1:time steps</a:t>
            </a:r>
            <a:endParaRPr lang="en-US" sz="1400" dirty="0"/>
          </a:p>
        </p:txBody>
      </p:sp>
      <p:sp>
        <p:nvSpPr>
          <p:cNvPr id="35" name="Rounded Rectangle 34"/>
          <p:cNvSpPr/>
          <p:nvPr/>
        </p:nvSpPr>
        <p:spPr>
          <a:xfrm>
            <a:off x="5662074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select 6 agents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495668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Find agent with most resources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1329262" y="4969934"/>
            <a:ext cx="1710269" cy="1320800"/>
          </a:xfrm>
          <a:prstGeom prst="roundRect">
            <a:avLst/>
          </a:prstGeom>
          <a:solidFill>
            <a:schemeClr val="bg2"/>
          </a:solidFill>
          <a:ln w="38100" cmpd="sng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Create 6 copies of that agent </a:t>
            </a:r>
          </a:p>
          <a:p>
            <a:pPr algn="ctr"/>
            <a:r>
              <a:rPr lang="en-US" sz="1400" dirty="0" smtClean="0">
                <a:solidFill>
                  <a:schemeClr val="tx2"/>
                </a:solidFill>
              </a:rPr>
              <a:t>(with mutation + crossover)</a:t>
            </a:r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22762" y="2834217"/>
            <a:ext cx="1710269" cy="1320800"/>
          </a:xfrm>
          <a:prstGeom prst="roundRect">
            <a:avLst/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Randomly initialize weights of agents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58" name="Elbow Connector 57"/>
          <p:cNvCxnSpPr>
            <a:stCxn id="56" idx="0"/>
            <a:endCxn id="5" idx="1"/>
          </p:cNvCxnSpPr>
          <p:nvPr/>
        </p:nvCxnSpPr>
        <p:spPr>
          <a:xfrm rot="5400000" flipH="1" flipV="1">
            <a:off x="741888" y="2246844"/>
            <a:ext cx="823383" cy="351365"/>
          </a:xfrm>
          <a:prstGeom prst="bentConnector2">
            <a:avLst/>
          </a:prstGeom>
          <a:ln w="38100" cmpd="sng">
            <a:solidFill>
              <a:schemeClr val="tx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629400" y="4572000"/>
            <a:ext cx="0" cy="397934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>
            <a:stCxn id="35" idx="1"/>
            <a:endCxn id="36" idx="3"/>
          </p:cNvCxnSpPr>
          <p:nvPr/>
        </p:nvCxnSpPr>
        <p:spPr>
          <a:xfrm flipH="1">
            <a:off x="5205937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36" idx="1"/>
            <a:endCxn id="37" idx="3"/>
          </p:cNvCxnSpPr>
          <p:nvPr/>
        </p:nvCxnSpPr>
        <p:spPr>
          <a:xfrm flipH="1">
            <a:off x="3039531" y="5630334"/>
            <a:ext cx="456137" cy="0"/>
          </a:xfrm>
          <a:prstGeom prst="straightConnector1">
            <a:avLst/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Elbow Connector 67"/>
          <p:cNvCxnSpPr>
            <a:stCxn id="37" idx="2"/>
            <a:endCxn id="35" idx="2"/>
          </p:cNvCxnSpPr>
          <p:nvPr/>
        </p:nvCxnSpPr>
        <p:spPr>
          <a:xfrm rot="16200000" flipH="1">
            <a:off x="4350803" y="4124328"/>
            <a:ext cx="12700" cy="4332812"/>
          </a:xfrm>
          <a:prstGeom prst="bentConnector3">
            <a:avLst>
              <a:gd name="adj1" fmla="val 2300000"/>
            </a:avLst>
          </a:prstGeom>
          <a:ln w="38100" cmpd="sng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37" idx="0"/>
            <a:endCxn id="5" idx="2"/>
          </p:cNvCxnSpPr>
          <p:nvPr/>
        </p:nvCxnSpPr>
        <p:spPr>
          <a:xfrm flipV="1">
            <a:off x="2184397" y="2671234"/>
            <a:ext cx="0" cy="2298700"/>
          </a:xfrm>
          <a:prstGeom prst="straightConnector1">
            <a:avLst/>
          </a:prstGeom>
          <a:ln w="38100" cmpd="sng">
            <a:solidFill>
              <a:srgbClr val="3E3D2D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3001431" y="6246284"/>
            <a:ext cx="2832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Until all agents selected</a:t>
            </a:r>
            <a:endParaRPr lang="en-US" sz="1600" dirty="0"/>
          </a:p>
        </p:txBody>
      </p:sp>
      <p:sp>
        <p:nvSpPr>
          <p:cNvPr id="26" name="TextBox 25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146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221764" y="1295957"/>
            <a:ext cx="7532069" cy="2895797"/>
            <a:chOff x="676238" y="908226"/>
            <a:chExt cx="7532069" cy="2895797"/>
          </a:xfrm>
        </p:grpSpPr>
        <p:sp>
          <p:nvSpPr>
            <p:cNvPr id="17" name="Rectangle 16"/>
            <p:cNvSpPr/>
            <p:nvPr/>
          </p:nvSpPr>
          <p:spPr>
            <a:xfrm>
              <a:off x="2345765" y="1299882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Bias</a:t>
              </a:r>
              <a:endParaRPr lang="en-US" sz="14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2345765" y="16166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(total)</a:t>
              </a:r>
              <a:endParaRPr lang="en-US" sz="1400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345765" y="1933389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Resource Uptake (last 8 steps)</a:t>
              </a:r>
              <a:endParaRPr lang="en-US" sz="1400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2345765" y="2242671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Search Effort</a:t>
              </a:r>
              <a:endParaRPr lang="en-US" sz="14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345765" y="2551953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 smtClean="0">
                  <a:solidFill>
                    <a:schemeClr val="tx1"/>
                  </a:solidFill>
                </a:rPr>
                <a:t>Resources in 8-cell neighborhood </a:t>
              </a:r>
              <a:endParaRPr lang="en-US" sz="12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45765" y="2861235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x location</a:t>
              </a:r>
              <a:endParaRPr lang="en-US" sz="14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2345765" y="3170517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Current y location </a:t>
              </a:r>
              <a:endParaRPr lang="en-US" sz="14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345765" y="3490258"/>
              <a:ext cx="2644588" cy="313765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Step counter </a:t>
              </a:r>
              <a:endParaRPr lang="en-US" sz="14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21065" y="1583765"/>
              <a:ext cx="1325880" cy="938306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n</a:t>
              </a:r>
              <a:r>
                <a:rPr lang="en-US" sz="1400" dirty="0" smtClean="0">
                  <a:solidFill>
                    <a:schemeClr val="tx1"/>
                  </a:solidFill>
                </a:rPr>
                <a:t>on-oriented</a:t>
              </a:r>
              <a:endParaRPr lang="en-US" sz="14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21065" y="2556436"/>
              <a:ext cx="1325880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oriented</a:t>
              </a:r>
              <a:endParaRPr lang="en-US" sz="14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76238" y="2855260"/>
              <a:ext cx="1325880" cy="933822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chemeClr val="tx1"/>
                  </a:solidFill>
                </a:rPr>
                <a:t>s</a:t>
              </a:r>
              <a:r>
                <a:rPr lang="en-US" sz="1400" dirty="0" smtClean="0">
                  <a:solidFill>
                    <a:schemeClr val="tx1"/>
                  </a:solidFill>
                </a:rPr>
                <a:t>patial memory</a:t>
              </a:r>
              <a:endParaRPr lang="en-US" sz="1400" dirty="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5978715" y="1637791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1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978715" y="2407890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2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5978715" y="317798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3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31" name="Straight Connector 30"/>
            <p:cNvCxnSpPr>
              <a:stCxn id="17" idx="3"/>
              <a:endCxn id="28" idx="1"/>
            </p:cNvCxnSpPr>
            <p:nvPr/>
          </p:nvCxnSpPr>
          <p:spPr>
            <a:xfrm>
              <a:off x="4990353" y="1456765"/>
              <a:ext cx="988362" cy="3456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>
              <a:stCxn id="17" idx="3"/>
              <a:endCxn id="29" idx="1"/>
            </p:cNvCxnSpPr>
            <p:nvPr/>
          </p:nvCxnSpPr>
          <p:spPr>
            <a:xfrm>
              <a:off x="4990353" y="1456765"/>
              <a:ext cx="988362" cy="11157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17" idx="3"/>
              <a:endCxn id="30" idx="1"/>
            </p:cNvCxnSpPr>
            <p:nvPr/>
          </p:nvCxnSpPr>
          <p:spPr>
            <a:xfrm>
              <a:off x="4990353" y="1456765"/>
              <a:ext cx="988362" cy="188581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8" idx="3"/>
              <a:endCxn id="28" idx="1"/>
            </p:cNvCxnSpPr>
            <p:nvPr/>
          </p:nvCxnSpPr>
          <p:spPr>
            <a:xfrm>
              <a:off x="4990353" y="1773518"/>
              <a:ext cx="988362" cy="2886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8" idx="3"/>
              <a:endCxn id="29" idx="1"/>
            </p:cNvCxnSpPr>
            <p:nvPr/>
          </p:nvCxnSpPr>
          <p:spPr>
            <a:xfrm>
              <a:off x="4990353" y="1773518"/>
              <a:ext cx="988362" cy="79896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18" idx="3"/>
              <a:endCxn id="30" idx="1"/>
            </p:cNvCxnSpPr>
            <p:nvPr/>
          </p:nvCxnSpPr>
          <p:spPr>
            <a:xfrm>
              <a:off x="4990353" y="1773518"/>
              <a:ext cx="988362" cy="15690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9" idx="3"/>
              <a:endCxn id="28" idx="1"/>
            </p:cNvCxnSpPr>
            <p:nvPr/>
          </p:nvCxnSpPr>
          <p:spPr>
            <a:xfrm flipV="1">
              <a:off x="4990353" y="1802383"/>
              <a:ext cx="988362" cy="28788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>
              <a:stCxn id="19" idx="3"/>
              <a:endCxn id="29" idx="1"/>
            </p:cNvCxnSpPr>
            <p:nvPr/>
          </p:nvCxnSpPr>
          <p:spPr>
            <a:xfrm>
              <a:off x="4990353" y="2090272"/>
              <a:ext cx="988362" cy="48221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9" idx="3"/>
              <a:endCxn id="30" idx="1"/>
            </p:cNvCxnSpPr>
            <p:nvPr/>
          </p:nvCxnSpPr>
          <p:spPr>
            <a:xfrm>
              <a:off x="4990353" y="2090272"/>
              <a:ext cx="988362" cy="125230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>
              <a:stCxn id="20" idx="3"/>
              <a:endCxn id="28" idx="1"/>
            </p:cNvCxnSpPr>
            <p:nvPr/>
          </p:nvCxnSpPr>
          <p:spPr>
            <a:xfrm flipV="1">
              <a:off x="4990353" y="1802383"/>
              <a:ext cx="988362" cy="59717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0" idx="3"/>
              <a:endCxn id="29" idx="1"/>
            </p:cNvCxnSpPr>
            <p:nvPr/>
          </p:nvCxnSpPr>
          <p:spPr>
            <a:xfrm>
              <a:off x="4990353" y="2399554"/>
              <a:ext cx="988362" cy="17292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20" idx="3"/>
              <a:endCxn id="30" idx="1"/>
            </p:cNvCxnSpPr>
            <p:nvPr/>
          </p:nvCxnSpPr>
          <p:spPr>
            <a:xfrm>
              <a:off x="4990353" y="2399554"/>
              <a:ext cx="988362" cy="94302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1" idx="3"/>
              <a:endCxn id="28" idx="1"/>
            </p:cNvCxnSpPr>
            <p:nvPr/>
          </p:nvCxnSpPr>
          <p:spPr>
            <a:xfrm flipV="1">
              <a:off x="4990353" y="1802383"/>
              <a:ext cx="988362" cy="906453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>
              <a:stCxn id="21" idx="3"/>
              <a:endCxn id="29" idx="1"/>
            </p:cNvCxnSpPr>
            <p:nvPr/>
          </p:nvCxnSpPr>
          <p:spPr>
            <a:xfrm flipV="1">
              <a:off x="4990353" y="2572482"/>
              <a:ext cx="988362" cy="13635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1" idx="3"/>
              <a:endCxn id="30" idx="1"/>
            </p:cNvCxnSpPr>
            <p:nvPr/>
          </p:nvCxnSpPr>
          <p:spPr>
            <a:xfrm>
              <a:off x="4990353" y="2708836"/>
              <a:ext cx="988362" cy="633744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>
              <a:stCxn id="24" idx="3"/>
              <a:endCxn id="30" idx="1"/>
            </p:cNvCxnSpPr>
            <p:nvPr/>
          </p:nvCxnSpPr>
          <p:spPr>
            <a:xfrm flipV="1">
              <a:off x="4990353" y="3342580"/>
              <a:ext cx="988362" cy="304561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3"/>
              <a:endCxn id="30" idx="1"/>
            </p:cNvCxnSpPr>
            <p:nvPr/>
          </p:nvCxnSpPr>
          <p:spPr>
            <a:xfrm>
              <a:off x="4990353" y="3327400"/>
              <a:ext cx="988362" cy="15180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>
              <a:stCxn id="22" idx="3"/>
              <a:endCxn id="30" idx="1"/>
            </p:cNvCxnSpPr>
            <p:nvPr/>
          </p:nvCxnSpPr>
          <p:spPr>
            <a:xfrm>
              <a:off x="4990353" y="3018118"/>
              <a:ext cx="988362" cy="324462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22" idx="3"/>
              <a:endCxn id="29" idx="1"/>
            </p:cNvCxnSpPr>
            <p:nvPr/>
          </p:nvCxnSpPr>
          <p:spPr>
            <a:xfrm flipV="1">
              <a:off x="4990353" y="2572482"/>
              <a:ext cx="988362" cy="445636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23" idx="3"/>
              <a:endCxn id="29" idx="1"/>
            </p:cNvCxnSpPr>
            <p:nvPr/>
          </p:nvCxnSpPr>
          <p:spPr>
            <a:xfrm flipV="1">
              <a:off x="4990353" y="2572482"/>
              <a:ext cx="988362" cy="75491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>
              <a:stCxn id="24" idx="3"/>
              <a:endCxn id="29" idx="1"/>
            </p:cNvCxnSpPr>
            <p:nvPr/>
          </p:nvCxnSpPr>
          <p:spPr>
            <a:xfrm flipV="1">
              <a:off x="4990353" y="2572482"/>
              <a:ext cx="988362" cy="1074659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>
              <a:stCxn id="24" idx="3"/>
              <a:endCxn id="28" idx="1"/>
            </p:cNvCxnSpPr>
            <p:nvPr/>
          </p:nvCxnSpPr>
          <p:spPr>
            <a:xfrm flipV="1">
              <a:off x="4990353" y="1802383"/>
              <a:ext cx="988362" cy="1844758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>
              <a:stCxn id="23" idx="3"/>
              <a:endCxn id="28" idx="1"/>
            </p:cNvCxnSpPr>
            <p:nvPr/>
          </p:nvCxnSpPr>
          <p:spPr>
            <a:xfrm flipV="1">
              <a:off x="4990353" y="1802383"/>
              <a:ext cx="988362" cy="1525017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22" idx="3"/>
              <a:endCxn id="28" idx="1"/>
            </p:cNvCxnSpPr>
            <p:nvPr/>
          </p:nvCxnSpPr>
          <p:spPr>
            <a:xfrm flipV="1">
              <a:off x="4990353" y="1802383"/>
              <a:ext cx="988362" cy="1215735"/>
            </a:xfrm>
            <a:prstGeom prst="line">
              <a:avLst/>
            </a:prstGeom>
            <a:ln w="3175" cmpd="sng">
              <a:solidFill>
                <a:srgbClr val="00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Left Brace 54"/>
            <p:cNvSpPr/>
            <p:nvPr/>
          </p:nvSpPr>
          <p:spPr>
            <a:xfrm>
              <a:off x="1962286" y="1622850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Left Brace 55"/>
            <p:cNvSpPr/>
            <p:nvPr/>
          </p:nvSpPr>
          <p:spPr>
            <a:xfrm>
              <a:off x="1962015" y="2555551"/>
              <a:ext cx="314306" cy="277119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7429496" y="1640779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5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7250204" y="2410878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4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7429496" y="3180976"/>
              <a:ext cx="325717" cy="329184"/>
            </a:xfrm>
            <a:prstGeom prst="rect">
              <a:avLst/>
            </a:prstGeom>
            <a:solidFill>
              <a:srgbClr val="FFFFFF"/>
            </a:solidFill>
            <a:ln w="6350" cmpd="sng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6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cxnSp>
          <p:nvCxnSpPr>
            <p:cNvPr id="60" name="Straight Connector 59"/>
            <p:cNvCxnSpPr>
              <a:stCxn id="28" idx="3"/>
              <a:endCxn id="58" idx="1"/>
            </p:cNvCxnSpPr>
            <p:nvPr/>
          </p:nvCxnSpPr>
          <p:spPr>
            <a:xfrm>
              <a:off x="6304432" y="1802383"/>
              <a:ext cx="945772" cy="773087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>
              <a:stCxn id="28" idx="3"/>
              <a:endCxn id="57" idx="1"/>
            </p:cNvCxnSpPr>
            <p:nvPr/>
          </p:nvCxnSpPr>
          <p:spPr>
            <a:xfrm>
              <a:off x="6304432" y="1802383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28" idx="3"/>
              <a:endCxn id="59" idx="1"/>
            </p:cNvCxnSpPr>
            <p:nvPr/>
          </p:nvCxnSpPr>
          <p:spPr>
            <a:xfrm>
              <a:off x="6304432" y="1802383"/>
              <a:ext cx="1125064" cy="1543185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>
              <a:stCxn id="29" idx="3"/>
              <a:endCxn id="57" idx="1"/>
            </p:cNvCxnSpPr>
            <p:nvPr/>
          </p:nvCxnSpPr>
          <p:spPr>
            <a:xfrm flipV="1">
              <a:off x="6304432" y="1805371"/>
              <a:ext cx="1125064" cy="767111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>
              <a:stCxn id="29" idx="3"/>
              <a:endCxn id="58" idx="1"/>
            </p:cNvCxnSpPr>
            <p:nvPr/>
          </p:nvCxnSpPr>
          <p:spPr>
            <a:xfrm>
              <a:off x="6304432" y="2572482"/>
              <a:ext cx="945772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29" idx="3"/>
              <a:endCxn id="59" idx="1"/>
            </p:cNvCxnSpPr>
            <p:nvPr/>
          </p:nvCxnSpPr>
          <p:spPr>
            <a:xfrm>
              <a:off x="6304432" y="2572482"/>
              <a:ext cx="1125064" cy="773086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>
              <a:stCxn id="30" idx="3"/>
              <a:endCxn id="57" idx="1"/>
            </p:cNvCxnSpPr>
            <p:nvPr/>
          </p:nvCxnSpPr>
          <p:spPr>
            <a:xfrm flipV="1">
              <a:off x="6304432" y="1805371"/>
              <a:ext cx="1125064" cy="1537209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30" idx="3"/>
              <a:endCxn id="58" idx="1"/>
            </p:cNvCxnSpPr>
            <p:nvPr/>
          </p:nvCxnSpPr>
          <p:spPr>
            <a:xfrm flipV="1">
              <a:off x="6304432" y="2575470"/>
              <a:ext cx="945772" cy="767110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>
              <a:stCxn id="30" idx="3"/>
              <a:endCxn id="59" idx="1"/>
            </p:cNvCxnSpPr>
            <p:nvPr/>
          </p:nvCxnSpPr>
          <p:spPr>
            <a:xfrm>
              <a:off x="6304432" y="3342580"/>
              <a:ext cx="1125064" cy="2988"/>
            </a:xfrm>
            <a:prstGeom prst="line">
              <a:avLst/>
            </a:prstGeom>
            <a:ln w="635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tangle 68"/>
            <p:cNvSpPr/>
            <p:nvPr/>
          </p:nvSpPr>
          <p:spPr>
            <a:xfrm>
              <a:off x="5477438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Hidden Layer</a:t>
              </a:r>
              <a:endParaRPr lang="en-US" sz="1400" dirty="0"/>
            </a:p>
          </p:txBody>
        </p:sp>
        <p:sp>
          <p:nvSpPr>
            <p:cNvPr id="70" name="Rectangle 69"/>
            <p:cNvSpPr/>
            <p:nvPr/>
          </p:nvSpPr>
          <p:spPr>
            <a:xfrm>
              <a:off x="688377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Output Layer</a:t>
              </a:r>
              <a:endParaRPr lang="en-US" sz="1400" dirty="0"/>
            </a:p>
          </p:txBody>
        </p:sp>
        <p:sp>
          <p:nvSpPr>
            <p:cNvPr id="71" name="Rectangle 70"/>
            <p:cNvSpPr/>
            <p:nvPr/>
          </p:nvSpPr>
          <p:spPr>
            <a:xfrm>
              <a:off x="3015131" y="912709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Input Layer</a:t>
              </a:r>
              <a:endParaRPr lang="en-US" sz="1400" dirty="0"/>
            </a:p>
          </p:txBody>
        </p:sp>
        <p:sp>
          <p:nvSpPr>
            <p:cNvPr id="72" name="Rectangle 71"/>
            <p:cNvSpPr/>
            <p:nvPr/>
          </p:nvSpPr>
          <p:spPr>
            <a:xfrm>
              <a:off x="721065" y="908226"/>
              <a:ext cx="1324536" cy="313765"/>
            </a:xfrm>
            <a:prstGeom prst="rect">
              <a:avLst/>
            </a:prstGeom>
            <a:noFill/>
            <a:ln w="6350" cmpd="sng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Mechanism</a:t>
              </a:r>
              <a:endParaRPr lang="en-US" sz="1400" dirty="0"/>
            </a:p>
          </p:txBody>
        </p:sp>
        <p:sp>
          <p:nvSpPr>
            <p:cNvPr id="73" name="Left Brace 72"/>
            <p:cNvSpPr/>
            <p:nvPr/>
          </p:nvSpPr>
          <p:spPr>
            <a:xfrm>
              <a:off x="1962286" y="2913186"/>
              <a:ext cx="313765" cy="868680"/>
            </a:xfrm>
            <a:prstGeom prst="leftBrace">
              <a:avLst/>
            </a:prstGeom>
            <a:ln w="6350" cmpd="sng"/>
            <a:effectLst/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Agent Movement</a:t>
            </a:r>
            <a:endParaRPr lang="en-US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677625"/>
              </p:ext>
            </p:extLst>
          </p:nvPr>
        </p:nvGraphicFramePr>
        <p:xfrm>
          <a:off x="279398" y="5321300"/>
          <a:ext cx="328930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8" name="Equation" r:id="rId3" imgW="3289300" imgH="939800" progId="Equation.3">
                  <p:embed/>
                </p:oleObj>
              </mc:Choice>
              <mc:Fallback>
                <p:oleObj name="Equation" r:id="rId3" imgW="3289300" imgH="939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398" y="5321300"/>
                        <a:ext cx="3289300" cy="939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0721850"/>
              </p:ext>
            </p:extLst>
          </p:nvPr>
        </p:nvGraphicFramePr>
        <p:xfrm>
          <a:off x="3924300" y="5321300"/>
          <a:ext cx="3467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9" name="Equation" r:id="rId5" imgW="3467100" imgH="1003300" progId="Equation.3">
                  <p:embed/>
                </p:oleObj>
              </mc:Choice>
              <mc:Fallback>
                <p:oleObj name="Equation" r:id="rId5" imgW="34671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24300" y="5321300"/>
                        <a:ext cx="3467100" cy="1003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2099" y="4487334"/>
            <a:ext cx="72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Inputs are scaled to be [-1,1], values at hidden and output nodes determined by the following, where weights are integers [-5,5]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299" y="6369110"/>
            <a:ext cx="762000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Mueller, Thomas, William F. Fagan, and Volker Grimm. "Integrating individual search and navigation behaviors in mechanistic movement models</a:t>
            </a:r>
            <a:r>
              <a:rPr lang="en-US" sz="1000" dirty="0" smtClean="0"/>
              <a:t>.” </a:t>
            </a:r>
            <a:r>
              <a:rPr lang="en-US" sz="1000" i="1" dirty="0" smtClean="0"/>
              <a:t>Theoretical </a:t>
            </a:r>
            <a:r>
              <a:rPr lang="en-US" sz="1000" i="1" dirty="0"/>
              <a:t>Ecology</a:t>
            </a:r>
            <a:r>
              <a:rPr lang="en-US" sz="1000" dirty="0"/>
              <a:t> 4.3 (2011): 341-355.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7886700" y="2119426"/>
            <a:ext cx="1295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3"/>
                </a:solidFill>
              </a:rPr>
              <a:t>Stage 1</a:t>
            </a:r>
            <a:endParaRPr lang="en-US" sz="14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627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Advantag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18997</TotalTime>
  <Words>2593</Words>
  <Application>Microsoft Macintosh PowerPoint</Application>
  <PresentationFormat>On-screen Show (4:3)</PresentationFormat>
  <Paragraphs>335</Paragraphs>
  <Slides>49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Advantage</vt:lpstr>
      <vt:lpstr>Equation</vt:lpstr>
      <vt:lpstr>Agent Based Modeling of Herds and Spatial Metrics for Animal Movement</vt:lpstr>
      <vt:lpstr>Background</vt:lpstr>
      <vt:lpstr>Background</vt:lpstr>
      <vt:lpstr>Background</vt:lpstr>
      <vt:lpstr>Approach – ‘Evolve’ an Agent Based Model with ANN</vt:lpstr>
      <vt:lpstr>Landscape Variability</vt:lpstr>
      <vt:lpstr>Landscape - Validation</vt:lpstr>
      <vt:lpstr>Evolve agents for landscape</vt:lpstr>
      <vt:lpstr>Agent Movement</vt:lpstr>
      <vt:lpstr>Agent Movement - Validation</vt:lpstr>
      <vt:lpstr>Reproduction - Validation</vt:lpstr>
      <vt:lpstr>Stage 1 - Validation</vt:lpstr>
      <vt:lpstr>Stage 1 -  Timing</vt:lpstr>
      <vt:lpstr>Stage 2</vt:lpstr>
      <vt:lpstr>Stage 2 - Validation</vt:lpstr>
      <vt:lpstr>Stage 2 – Data Generated </vt:lpstr>
      <vt:lpstr>Stage 2 – Data Generated </vt:lpstr>
      <vt:lpstr>Realized Mobility Index</vt:lpstr>
      <vt:lpstr>RMI - Validation</vt:lpstr>
      <vt:lpstr>RMI - Timing</vt:lpstr>
      <vt:lpstr>Movement Correlation Index</vt:lpstr>
      <vt:lpstr>Movement Correlation Index</vt:lpstr>
      <vt:lpstr>Movement Correlation Index</vt:lpstr>
      <vt:lpstr>MCI - Validation</vt:lpstr>
      <vt:lpstr>Population Dispersal Index</vt:lpstr>
      <vt:lpstr>Population Dispersal Index</vt:lpstr>
      <vt:lpstr>Population Dispersal Index</vt:lpstr>
      <vt:lpstr>PDI - Validation</vt:lpstr>
      <vt:lpstr>PDI - Timing</vt:lpstr>
      <vt:lpstr>Testing – Spatial Statistics</vt:lpstr>
      <vt:lpstr>Testing – RMI for Simulation</vt:lpstr>
      <vt:lpstr>Testing – RMI for Simulation</vt:lpstr>
      <vt:lpstr>Testing – RMI for Simulation</vt:lpstr>
      <vt:lpstr>Testing – RMI for Simulation</vt:lpstr>
      <vt:lpstr>Testing – RMI for Simulation</vt:lpstr>
      <vt:lpstr>Testing – RMI for Simulation</vt:lpstr>
      <vt:lpstr>Testing – RMI for Simulation</vt:lpstr>
      <vt:lpstr>Testing – MCI for Simulation</vt:lpstr>
      <vt:lpstr>Testing – MCI for Simulation</vt:lpstr>
      <vt:lpstr>Testing – PDI for Simulation</vt:lpstr>
      <vt:lpstr>Testing – PDI for Simulation</vt:lpstr>
      <vt:lpstr>Testing – PDI for Simulation</vt:lpstr>
      <vt:lpstr>Testing – PDI for Simulation</vt:lpstr>
      <vt:lpstr>Testing – PDI for Simulation</vt:lpstr>
      <vt:lpstr>Testing – Gazelle Data</vt:lpstr>
      <vt:lpstr>Conclusions</vt:lpstr>
      <vt:lpstr>Further research?</vt:lpstr>
      <vt:lpstr>Deliverables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Metrics for Animal Movement</dc:title>
  <dc:creator>Elizabeth Johnson</dc:creator>
  <cp:lastModifiedBy>Elizabeth Johnson</cp:lastModifiedBy>
  <cp:revision>124</cp:revision>
  <dcterms:created xsi:type="dcterms:W3CDTF">2013-09-28T20:47:58Z</dcterms:created>
  <dcterms:modified xsi:type="dcterms:W3CDTF">2014-05-01T12:25:45Z</dcterms:modified>
</cp:coreProperties>
</file>